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6E0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70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462D6D-920B-406D-8BAD-652818F0E2F2}"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62D6D-920B-406D-8BAD-652818F0E2F2}"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62D6D-920B-406D-8BAD-652818F0E2F2}"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62D6D-920B-406D-8BAD-652818F0E2F2}"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462D6D-920B-406D-8BAD-652818F0E2F2}"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462D6D-920B-406D-8BAD-652818F0E2F2}" type="datetimeFigureOut">
              <a:rPr lang="en-US" smtClean="0"/>
              <a:pPr/>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462D6D-920B-406D-8BAD-652818F0E2F2}" type="datetimeFigureOut">
              <a:rPr lang="en-US" smtClean="0"/>
              <a:pPr/>
              <a:t>12/4/2010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462D6D-920B-406D-8BAD-652818F0E2F2}" type="datetimeFigureOut">
              <a:rPr lang="en-US" smtClean="0"/>
              <a:pPr/>
              <a:t>12/4/2010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62D6D-920B-406D-8BAD-652818F0E2F2}" type="datetimeFigureOut">
              <a:rPr lang="en-US" smtClean="0"/>
              <a:pPr/>
              <a:t>12/4/2010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62D6D-920B-406D-8BAD-652818F0E2F2}" type="datetimeFigureOut">
              <a:rPr lang="en-US" smtClean="0"/>
              <a:pPr/>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62D6D-920B-406D-8BAD-652818F0E2F2}" type="datetimeFigureOut">
              <a:rPr lang="en-US" smtClean="0"/>
              <a:pPr/>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75D7CB-C486-4F14-BB27-25A500F2F21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62D6D-920B-406D-8BAD-652818F0E2F2}" type="datetimeFigureOut">
              <a:rPr lang="en-US" smtClean="0"/>
              <a:pPr/>
              <a:t>12/4/2010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75D7CB-C486-4F14-BB27-25A500F2F21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unctionalHead.jpg"/>
          <p:cNvPicPr>
            <a:picLocks noChangeAspect="1"/>
          </p:cNvPicPr>
          <p:nvPr/>
        </p:nvPicPr>
        <p:blipFill>
          <a:blip r:embed="rId2" cstate="print"/>
          <a:stretch>
            <a:fillRect/>
          </a:stretch>
        </p:blipFill>
        <p:spPr>
          <a:xfrm>
            <a:off x="457200" y="685800"/>
            <a:ext cx="4104409" cy="5311587"/>
          </a:xfrm>
          <a:prstGeom prst="rect">
            <a:avLst/>
          </a:prstGeom>
        </p:spPr>
      </p:pic>
      <p:pic>
        <p:nvPicPr>
          <p:cNvPr id="3" name="Picture 2" descr="EmpowermentCombined3.jpg"/>
          <p:cNvPicPr>
            <a:picLocks noChangeAspect="1"/>
          </p:cNvPicPr>
          <p:nvPr/>
        </p:nvPicPr>
        <p:blipFill>
          <a:blip r:embed="rId3" cstate="print"/>
          <a:stretch>
            <a:fillRect/>
          </a:stretch>
        </p:blipFill>
        <p:spPr>
          <a:xfrm>
            <a:off x="4648200" y="685800"/>
            <a:ext cx="4121728" cy="5334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EmpowermentCombined32.jpg"/>
          <p:cNvPicPr>
            <a:picLocks noChangeAspect="1"/>
          </p:cNvPicPr>
          <p:nvPr/>
        </p:nvPicPr>
        <p:blipFill>
          <a:blip r:embed="rId2" cstate="print"/>
          <a:stretch>
            <a:fillRect/>
          </a:stretch>
        </p:blipFill>
        <p:spPr>
          <a:xfrm>
            <a:off x="4343400" y="152400"/>
            <a:ext cx="4537364" cy="5871882"/>
          </a:xfrm>
          <a:prstGeom prst="rect">
            <a:avLst/>
          </a:prstGeom>
        </p:spPr>
      </p:pic>
      <p:sp>
        <p:nvSpPr>
          <p:cNvPr id="7" name="TextBox 6"/>
          <p:cNvSpPr txBox="1"/>
          <p:nvPr/>
        </p:nvSpPr>
        <p:spPr>
          <a:xfrm>
            <a:off x="4572000" y="3886200"/>
            <a:ext cx="4191000" cy="2400657"/>
          </a:xfrm>
          <a:prstGeom prst="rect">
            <a:avLst/>
          </a:prstGeom>
          <a:noFill/>
        </p:spPr>
        <p:txBody>
          <a:bodyPr wrap="square" rtlCol="0">
            <a:spAutoFit/>
          </a:bodyPr>
          <a:lstStyle/>
          <a:p>
            <a:r>
              <a:rPr lang="en-US" sz="1000" dirty="0" err="1" smtClean="0">
                <a:latin typeface="Arial Narrow" pitchFamily="34" charset="0"/>
              </a:rPr>
              <a:t>Daktronics</a:t>
            </a:r>
            <a:r>
              <a:rPr lang="en-US" sz="1000" dirty="0" smtClean="0">
                <a:latin typeface="Arial Narrow" pitchFamily="34" charset="0"/>
              </a:rPr>
              <a:t>, Inc. will WOW the world with its integrated super system both inside and outside the Amway Center to bring the audience a full digital experience.  Will it be prudent to put ALL of the eggs in the </a:t>
            </a:r>
            <a:r>
              <a:rPr lang="en-US" sz="1000" dirty="0" err="1" smtClean="0">
                <a:latin typeface="Arial Narrow" pitchFamily="34" charset="0"/>
              </a:rPr>
              <a:t>Daktronics</a:t>
            </a:r>
            <a:r>
              <a:rPr lang="en-US" sz="1000" dirty="0" smtClean="0">
                <a:latin typeface="Arial Narrow" pitchFamily="34" charset="0"/>
              </a:rPr>
              <a:t>’ basket, or should the Amway Center have its own key support? Short and long range bottom line goals point to the success of this super system as it grows and improves into the future (see Table 7a). As the Amway Center begins to answer the community’s questions for appropriate venues, the super system will modify and improve to meet those needs. Staying on top of the entire system, the Amway Center can hold close the control and supervision that is needed to best benefit the Orlando and surrounding communities. Turnkey systems have their benefits, but as this center becomes integrated into the central Florida community, procedures will need to be in place for optimum success for a robust system that will continue to support the specific IT requirements to maintain and upgrade what is taking place on the “ground level”. As the venues’ systems become more complicated and demanding, the Amway Center’s IT department will step up to the plate to support and implement a successful system to pull off the shows for excited audiences. </a:t>
            </a:r>
            <a:endParaRPr lang="en-US" sz="1000" dirty="0">
              <a:latin typeface="Arial Narrow" pitchFamily="34" charset="0"/>
            </a:endParaRPr>
          </a:p>
        </p:txBody>
      </p:sp>
      <p:pic>
        <p:nvPicPr>
          <p:cNvPr id="4" name="Picture 3" descr="GoalsDaktronics.jpg"/>
          <p:cNvPicPr>
            <a:picLocks noChangeAspect="1"/>
          </p:cNvPicPr>
          <p:nvPr/>
        </p:nvPicPr>
        <p:blipFill>
          <a:blip r:embed="rId3" cstate="print"/>
          <a:stretch>
            <a:fillRect/>
          </a:stretch>
        </p:blipFill>
        <p:spPr>
          <a:xfrm>
            <a:off x="152399" y="457200"/>
            <a:ext cx="4416137" cy="5715000"/>
          </a:xfrm>
          <a:prstGeom prst="rect">
            <a:avLst/>
          </a:prstGeom>
        </p:spPr>
      </p:pic>
      <p:sp>
        <p:nvSpPr>
          <p:cNvPr id="5" name="TextBox 4"/>
          <p:cNvSpPr txBox="1"/>
          <p:nvPr/>
        </p:nvSpPr>
        <p:spPr>
          <a:xfrm>
            <a:off x="228600" y="533400"/>
            <a:ext cx="3810000" cy="461665"/>
          </a:xfrm>
          <a:prstGeom prst="rect">
            <a:avLst/>
          </a:prstGeom>
          <a:noFill/>
        </p:spPr>
        <p:txBody>
          <a:bodyPr wrap="square" rtlCol="0">
            <a:spAutoFit/>
          </a:bodyPr>
          <a:lstStyle/>
          <a:p>
            <a:pPr algn="ctr"/>
            <a:r>
              <a:rPr lang="en-US" sz="1200" dirty="0" smtClean="0">
                <a:latin typeface="Arial" pitchFamily="34" charset="0"/>
                <a:cs typeface="Arial" pitchFamily="34" charset="0"/>
              </a:rPr>
              <a:t>Project Management:   Business Strategist</a:t>
            </a:r>
            <a:br>
              <a:rPr lang="en-US" sz="1200" dirty="0" smtClean="0">
                <a:latin typeface="Arial" pitchFamily="34" charset="0"/>
                <a:cs typeface="Arial" pitchFamily="34" charset="0"/>
              </a:rPr>
            </a:br>
            <a:r>
              <a:rPr lang="en-US" sz="1200" i="1" dirty="0" smtClean="0">
                <a:latin typeface="Arial" pitchFamily="34" charset="0"/>
                <a:cs typeface="Arial" pitchFamily="34" charset="0"/>
              </a:rPr>
              <a:t>Amway Center Short &amp; Long Term Bottom Line Goals</a:t>
            </a:r>
            <a:endParaRPr lang="en-US" sz="12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1981200" y="1524000"/>
            <a:ext cx="2133600" cy="762000"/>
          </a:xfrm>
          <a:prstGeom prst="roundRect">
            <a:avLst/>
          </a:prstGeom>
          <a:scene3d>
            <a:camera prst="orthographicFront"/>
            <a:lightRig rig="threePt" dir="t"/>
          </a:scene3d>
          <a:sp3d>
            <a:bevelT prst="angle"/>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latin typeface="Arial" pitchFamily="34" charset="0"/>
                <a:cs typeface="Arial" pitchFamily="34" charset="0"/>
              </a:rPr>
              <a:t>Amway Center </a:t>
            </a:r>
            <a:br>
              <a:rPr lang="en-US" dirty="0" smtClean="0">
                <a:latin typeface="Arial" pitchFamily="34" charset="0"/>
                <a:cs typeface="Arial" pitchFamily="34" charset="0"/>
              </a:rPr>
            </a:br>
            <a:r>
              <a:rPr lang="en-US" dirty="0" smtClean="0">
                <a:latin typeface="Arial" pitchFamily="34" charset="0"/>
                <a:cs typeface="Arial" pitchFamily="34" charset="0"/>
              </a:rPr>
              <a:t>SWOT Analysis</a:t>
            </a:r>
            <a:endParaRPr lang="en-US" dirty="0">
              <a:latin typeface="Arial" pitchFamily="34" charset="0"/>
              <a:cs typeface="Arial" pitchFamily="34" charset="0"/>
            </a:endParaRPr>
          </a:p>
        </p:txBody>
      </p:sp>
      <p:sp>
        <p:nvSpPr>
          <p:cNvPr id="15" name="Rounded Rectangle 14"/>
          <p:cNvSpPr/>
          <p:nvPr/>
        </p:nvSpPr>
        <p:spPr>
          <a:xfrm>
            <a:off x="4876800" y="1524000"/>
            <a:ext cx="2133600" cy="762000"/>
          </a:xfrm>
          <a:prstGeom prst="roundRect">
            <a:avLst/>
          </a:prstGeom>
          <a:scene3d>
            <a:camera prst="orthographicFront"/>
            <a:lightRig rig="threePt" dir="t"/>
          </a:scene3d>
          <a:sp3d>
            <a:bevelT prst="angle"/>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latin typeface="Arial" pitchFamily="34" charset="0"/>
                <a:cs typeface="Arial" pitchFamily="34" charset="0"/>
              </a:rPr>
              <a:t>Benefits Outweigh</a:t>
            </a:r>
            <a:br>
              <a:rPr lang="en-US" dirty="0" smtClean="0">
                <a:latin typeface="Arial" pitchFamily="34" charset="0"/>
                <a:cs typeface="Arial" pitchFamily="34" charset="0"/>
              </a:rPr>
            </a:br>
            <a:r>
              <a:rPr lang="en-US" sz="1200" dirty="0" smtClean="0">
                <a:latin typeface="Arial" pitchFamily="34" charset="0"/>
                <a:cs typeface="Arial" pitchFamily="34" charset="0"/>
              </a:rPr>
              <a:t>Burdens</a:t>
            </a:r>
            <a:endParaRPr lang="en-US" sz="1200" dirty="0">
              <a:latin typeface="Arial" pitchFamily="34" charset="0"/>
              <a:cs typeface="Arial" pitchFamily="34" charset="0"/>
            </a:endParaRPr>
          </a:p>
        </p:txBody>
      </p:sp>
      <p:sp>
        <p:nvSpPr>
          <p:cNvPr id="16" name="Rounded Rectangle 15"/>
          <p:cNvSpPr/>
          <p:nvPr/>
        </p:nvSpPr>
        <p:spPr>
          <a:xfrm>
            <a:off x="1981200" y="2362200"/>
            <a:ext cx="2133600" cy="762000"/>
          </a:xfrm>
          <a:prstGeom prst="roundRect">
            <a:avLst/>
          </a:prstGeom>
          <a:scene3d>
            <a:camera prst="orthographicFront"/>
            <a:lightRig rig="threePt" dir="t"/>
          </a:scene3d>
          <a:sp3d>
            <a:bevelT prst="angle"/>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solidFill>
                  <a:schemeClr val="tx1"/>
                </a:solidFill>
                <a:latin typeface="Arial" pitchFamily="34" charset="0"/>
                <a:cs typeface="Arial" pitchFamily="34" charset="0"/>
              </a:rPr>
              <a:t>Strengths</a:t>
            </a:r>
            <a:br>
              <a:rPr lang="en-US" dirty="0" smtClean="0">
                <a:solidFill>
                  <a:schemeClr val="tx1"/>
                </a:solidFill>
                <a:latin typeface="Arial" pitchFamily="34" charset="0"/>
                <a:cs typeface="Arial" pitchFamily="34" charset="0"/>
              </a:rPr>
            </a:br>
            <a:r>
              <a:rPr lang="en-US" sz="1200" dirty="0" smtClean="0">
                <a:solidFill>
                  <a:schemeClr val="tx1"/>
                </a:solidFill>
                <a:latin typeface="Arial" pitchFamily="34" charset="0"/>
                <a:cs typeface="Arial" pitchFamily="34" charset="0"/>
              </a:rPr>
              <a:t>Design  |  </a:t>
            </a:r>
            <a:r>
              <a:rPr lang="en-US" sz="1200" dirty="0" smtClean="0">
                <a:solidFill>
                  <a:schemeClr val="tx1"/>
                </a:solidFill>
                <a:latin typeface="Arial" pitchFamily="34" charset="0"/>
                <a:cs typeface="Arial" pitchFamily="34" charset="0"/>
                <a:sym typeface="Wingdings" pitchFamily="2" charset="2"/>
              </a:rPr>
              <a:t>Focus</a:t>
            </a:r>
            <a:endParaRPr lang="en-US" sz="1200" dirty="0">
              <a:solidFill>
                <a:schemeClr val="tx1"/>
              </a:solidFill>
              <a:latin typeface="Arial" pitchFamily="34" charset="0"/>
              <a:cs typeface="Arial" pitchFamily="34" charset="0"/>
            </a:endParaRPr>
          </a:p>
        </p:txBody>
      </p:sp>
      <p:sp>
        <p:nvSpPr>
          <p:cNvPr id="17" name="Rounded Rectangle 16"/>
          <p:cNvSpPr/>
          <p:nvPr/>
        </p:nvSpPr>
        <p:spPr>
          <a:xfrm>
            <a:off x="1981200" y="3200400"/>
            <a:ext cx="2133600" cy="762000"/>
          </a:xfrm>
          <a:prstGeom prst="roundRect">
            <a:avLst/>
          </a:prstGeom>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Arial" pitchFamily="34" charset="0"/>
                <a:cs typeface="Arial" pitchFamily="34" charset="0"/>
              </a:rPr>
              <a:t>Opportunities</a:t>
            </a:r>
            <a:br>
              <a:rPr lang="en-US" dirty="0" smtClean="0">
                <a:solidFill>
                  <a:schemeClr val="tx1"/>
                </a:solidFill>
                <a:latin typeface="Arial" pitchFamily="34" charset="0"/>
                <a:cs typeface="Arial" pitchFamily="34" charset="0"/>
              </a:rPr>
            </a:br>
            <a:r>
              <a:rPr lang="en-US" sz="1200" dirty="0" smtClean="0">
                <a:solidFill>
                  <a:schemeClr val="tx1"/>
                </a:solidFill>
                <a:latin typeface="Arial" pitchFamily="34" charset="0"/>
                <a:cs typeface="Arial" pitchFamily="34" charset="0"/>
              </a:rPr>
              <a:t>Capacity  |  </a:t>
            </a:r>
            <a:r>
              <a:rPr lang="en-US" sz="1200" dirty="0" smtClean="0">
                <a:solidFill>
                  <a:schemeClr val="tx1"/>
                </a:solidFill>
                <a:latin typeface="Arial" pitchFamily="34" charset="0"/>
                <a:cs typeface="Arial" pitchFamily="34" charset="0"/>
                <a:sym typeface="Wingdings" pitchFamily="2" charset="2"/>
              </a:rPr>
              <a:t>Services</a:t>
            </a:r>
            <a:endParaRPr lang="en-US" sz="1200" dirty="0">
              <a:solidFill>
                <a:schemeClr val="tx1"/>
              </a:solidFill>
              <a:latin typeface="Arial" pitchFamily="34" charset="0"/>
              <a:cs typeface="Arial" pitchFamily="34" charset="0"/>
            </a:endParaRPr>
          </a:p>
        </p:txBody>
      </p:sp>
      <p:sp>
        <p:nvSpPr>
          <p:cNvPr id="18" name="Rounded Rectangle 17"/>
          <p:cNvSpPr/>
          <p:nvPr/>
        </p:nvSpPr>
        <p:spPr>
          <a:xfrm>
            <a:off x="4876800" y="2362200"/>
            <a:ext cx="2133600" cy="762000"/>
          </a:xfrm>
          <a:prstGeom prst="roundRect">
            <a:avLst/>
          </a:prstGeom>
          <a:scene3d>
            <a:camera prst="orthographicFront"/>
            <a:lightRig rig="threePt" dir="t"/>
          </a:scene3d>
          <a:sp3d>
            <a:bevelT prst="angle"/>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latin typeface="Arial" pitchFamily="34" charset="0"/>
                <a:cs typeface="Arial" pitchFamily="34" charset="0"/>
              </a:rPr>
              <a:t>Weaknesses</a:t>
            </a:r>
            <a:r>
              <a:rPr lang="en-US" dirty="0" smtClean="0">
                <a:solidFill>
                  <a:schemeClr val="tx1"/>
                </a:solidFill>
              </a:rPr>
              <a:t/>
            </a:r>
            <a:br>
              <a:rPr lang="en-US" dirty="0" smtClean="0">
                <a:solidFill>
                  <a:schemeClr val="tx1"/>
                </a:solidFill>
              </a:rPr>
            </a:br>
            <a:r>
              <a:rPr lang="en-US" sz="1200" dirty="0" smtClean="0">
                <a:solidFill>
                  <a:schemeClr val="tx1"/>
                </a:solidFill>
                <a:latin typeface="Arial" pitchFamily="34" charset="0"/>
                <a:cs typeface="Arial" pitchFamily="34" charset="0"/>
              </a:rPr>
              <a:t>Location  |  </a:t>
            </a:r>
            <a:r>
              <a:rPr lang="en-US" sz="1200" dirty="0" smtClean="0">
                <a:solidFill>
                  <a:schemeClr val="tx1"/>
                </a:solidFill>
                <a:sym typeface="Wingdings" pitchFamily="2" charset="2"/>
              </a:rPr>
              <a:t>Debt</a:t>
            </a:r>
            <a:endParaRPr lang="en-US" sz="1200" dirty="0">
              <a:solidFill>
                <a:schemeClr val="tx1"/>
              </a:solidFill>
            </a:endParaRPr>
          </a:p>
        </p:txBody>
      </p:sp>
      <p:sp>
        <p:nvSpPr>
          <p:cNvPr id="19" name="Rounded Rectangle 18"/>
          <p:cNvSpPr/>
          <p:nvPr/>
        </p:nvSpPr>
        <p:spPr>
          <a:xfrm>
            <a:off x="4876800" y="3200400"/>
            <a:ext cx="2133600" cy="762000"/>
          </a:xfrm>
          <a:prstGeom prst="roundRect">
            <a:avLst/>
          </a:prstGeom>
          <a:scene3d>
            <a:camera prst="orthographicFront"/>
            <a:lightRig rig="threePt" dir="t"/>
          </a:scene3d>
          <a:sp3d>
            <a:bevelT prst="angle"/>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smtClean="0">
                <a:solidFill>
                  <a:schemeClr val="tx1"/>
                </a:solidFill>
                <a:latin typeface="Arial" pitchFamily="34" charset="0"/>
                <a:cs typeface="Arial" pitchFamily="34" charset="0"/>
              </a:rPr>
              <a:t>Threats</a:t>
            </a:r>
            <a:r>
              <a:rPr lang="en-US" dirty="0" smtClean="0">
                <a:solidFill>
                  <a:schemeClr val="tx1"/>
                </a:solidFill>
              </a:rPr>
              <a:t/>
            </a:r>
            <a:br>
              <a:rPr lang="en-US" dirty="0" smtClean="0">
                <a:solidFill>
                  <a:schemeClr val="tx1"/>
                </a:solidFill>
              </a:rPr>
            </a:br>
            <a:r>
              <a:rPr lang="en-US" sz="1200" dirty="0" smtClean="0">
                <a:solidFill>
                  <a:schemeClr val="tx1"/>
                </a:solidFill>
                <a:latin typeface="Arial" pitchFamily="34" charset="0"/>
                <a:cs typeface="Arial" pitchFamily="34" charset="0"/>
              </a:rPr>
              <a:t>Fluctuations  |  </a:t>
            </a:r>
            <a:r>
              <a:rPr lang="en-US" sz="1200" dirty="0" smtClean="0">
                <a:solidFill>
                  <a:schemeClr val="tx1"/>
                </a:solidFill>
                <a:latin typeface="Arial" pitchFamily="34" charset="0"/>
                <a:cs typeface="Arial" pitchFamily="34" charset="0"/>
                <a:sym typeface="Wingdings" pitchFamily="2" charset="2"/>
              </a:rPr>
              <a:t>competition</a:t>
            </a:r>
            <a:endParaRPr lang="en-US" sz="1200" dirty="0">
              <a:solidFill>
                <a:schemeClr val="tx1"/>
              </a:solidFill>
              <a:latin typeface="Arial" pitchFamily="34" charset="0"/>
              <a:cs typeface="Arial" pitchFamily="34" charset="0"/>
            </a:endParaRPr>
          </a:p>
        </p:txBody>
      </p:sp>
      <p:sp>
        <p:nvSpPr>
          <p:cNvPr id="21" name="Right Arrow 20"/>
          <p:cNvSpPr/>
          <p:nvPr/>
        </p:nvSpPr>
        <p:spPr>
          <a:xfrm>
            <a:off x="4114800" y="1752600"/>
            <a:ext cx="762000" cy="304800"/>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a:stCxn id="16" idx="3"/>
            <a:endCxn id="19" idx="1"/>
          </p:cNvCxnSpPr>
          <p:nvPr/>
        </p:nvCxnSpPr>
        <p:spPr>
          <a:xfrm>
            <a:off x="4114800" y="2743200"/>
            <a:ext cx="7620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7" idx="3"/>
            <a:endCxn id="18" idx="1"/>
          </p:cNvCxnSpPr>
          <p:nvPr/>
        </p:nvCxnSpPr>
        <p:spPr>
          <a:xfrm flipV="1">
            <a:off x="4114800" y="2743200"/>
            <a:ext cx="7620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895600" y="533400"/>
            <a:ext cx="3429000" cy="533400"/>
          </a:xfrm>
          <a:prstGeom prst="roundRect">
            <a:avLst/>
          </a:prstGeom>
          <a:solidFill>
            <a:schemeClr val="bg1">
              <a:lumMod val="6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SMARTER Measured</a:t>
            </a:r>
            <a:endParaRPr lang="en-US" dirty="0">
              <a:solidFill>
                <a:schemeClr val="tx1"/>
              </a:solidFill>
            </a:endParaRPr>
          </a:p>
        </p:txBody>
      </p:sp>
      <p:sp>
        <p:nvSpPr>
          <p:cNvPr id="5" name="Rounded Rectangle 4"/>
          <p:cNvSpPr/>
          <p:nvPr/>
        </p:nvSpPr>
        <p:spPr>
          <a:xfrm>
            <a:off x="304800" y="14478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Steps</a:t>
            </a:r>
            <a:endParaRPr lang="en-US" sz="1200" dirty="0">
              <a:solidFill>
                <a:schemeClr val="tx1"/>
              </a:solidFill>
              <a:latin typeface="Arial" pitchFamily="34" charset="0"/>
              <a:cs typeface="Arial" pitchFamily="34" charset="0"/>
            </a:endParaRPr>
          </a:p>
        </p:txBody>
      </p:sp>
      <p:sp>
        <p:nvSpPr>
          <p:cNvPr id="6" name="Rounded Rectangle 5"/>
          <p:cNvSpPr/>
          <p:nvPr/>
        </p:nvSpPr>
        <p:spPr>
          <a:xfrm>
            <a:off x="7620000" y="1447800"/>
            <a:ext cx="1066800" cy="381000"/>
          </a:xfrm>
          <a:prstGeom prst="roundRect">
            <a:avLst/>
          </a:prstGeom>
          <a:solidFill>
            <a:schemeClr val="accent6">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Recorded</a:t>
            </a:r>
            <a:endParaRPr lang="en-US" sz="1200" dirty="0">
              <a:solidFill>
                <a:schemeClr val="tx1"/>
              </a:solidFill>
              <a:latin typeface="Arial" pitchFamily="34" charset="0"/>
              <a:cs typeface="Arial" pitchFamily="34" charset="0"/>
            </a:endParaRPr>
          </a:p>
        </p:txBody>
      </p:sp>
      <p:sp>
        <p:nvSpPr>
          <p:cNvPr id="7" name="Rounded Rectangle 6"/>
          <p:cNvSpPr/>
          <p:nvPr/>
        </p:nvSpPr>
        <p:spPr>
          <a:xfrm>
            <a:off x="6400800" y="1447800"/>
            <a:ext cx="1066800" cy="381000"/>
          </a:xfrm>
          <a:prstGeom prst="roundRect">
            <a:avLst/>
          </a:prstGeom>
          <a:solidFill>
            <a:schemeClr val="accent4">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Ethical</a:t>
            </a:r>
            <a:endParaRPr lang="en-US" sz="1200" dirty="0">
              <a:solidFill>
                <a:schemeClr val="tx1"/>
              </a:solidFill>
              <a:latin typeface="Arial" pitchFamily="34" charset="0"/>
              <a:cs typeface="Arial" pitchFamily="34" charset="0"/>
            </a:endParaRPr>
          </a:p>
        </p:txBody>
      </p:sp>
      <p:sp>
        <p:nvSpPr>
          <p:cNvPr id="8" name="Rounded Rectangle 7"/>
          <p:cNvSpPr/>
          <p:nvPr/>
        </p:nvSpPr>
        <p:spPr>
          <a:xfrm>
            <a:off x="5181600" y="1447800"/>
            <a:ext cx="1066800" cy="381000"/>
          </a:xfrm>
          <a:prstGeom prst="roundRect">
            <a:avLst/>
          </a:prstGeom>
          <a:solidFill>
            <a:schemeClr val="accent3">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Time</a:t>
            </a:r>
            <a:endParaRPr lang="en-US" sz="1200" dirty="0">
              <a:solidFill>
                <a:schemeClr val="tx1"/>
              </a:solidFill>
              <a:latin typeface="Arial" pitchFamily="34" charset="0"/>
              <a:cs typeface="Arial" pitchFamily="34" charset="0"/>
            </a:endParaRPr>
          </a:p>
        </p:txBody>
      </p:sp>
      <p:sp>
        <p:nvSpPr>
          <p:cNvPr id="9" name="Rounded Rectangle 8"/>
          <p:cNvSpPr/>
          <p:nvPr/>
        </p:nvSpPr>
        <p:spPr>
          <a:xfrm>
            <a:off x="3962400" y="14478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Skills</a:t>
            </a:r>
            <a:endParaRPr lang="en-US" sz="1200" dirty="0">
              <a:solidFill>
                <a:schemeClr val="tx1"/>
              </a:solidFill>
              <a:latin typeface="Arial" pitchFamily="34" charset="0"/>
              <a:cs typeface="Arial" pitchFamily="34" charset="0"/>
            </a:endParaRPr>
          </a:p>
        </p:txBody>
      </p:sp>
      <p:sp>
        <p:nvSpPr>
          <p:cNvPr id="10" name="Rounded Rectangle 9"/>
          <p:cNvSpPr/>
          <p:nvPr/>
        </p:nvSpPr>
        <p:spPr>
          <a:xfrm>
            <a:off x="2743200" y="1447800"/>
            <a:ext cx="1066800" cy="381000"/>
          </a:xfrm>
          <a:prstGeom prst="roundRect">
            <a:avLst/>
          </a:prstGeom>
          <a:solidFill>
            <a:schemeClr val="bg1">
              <a:lumMod val="8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Achievable</a:t>
            </a:r>
            <a:endParaRPr lang="en-US" sz="1200" dirty="0">
              <a:solidFill>
                <a:schemeClr val="tx1"/>
              </a:solidFill>
              <a:latin typeface="Arial" pitchFamily="34" charset="0"/>
              <a:cs typeface="Arial" pitchFamily="34" charset="0"/>
            </a:endParaRPr>
          </a:p>
        </p:txBody>
      </p:sp>
      <p:sp>
        <p:nvSpPr>
          <p:cNvPr id="11" name="Rounded Rectangle 10"/>
          <p:cNvSpPr/>
          <p:nvPr/>
        </p:nvSpPr>
        <p:spPr>
          <a:xfrm>
            <a:off x="1524000" y="1447800"/>
            <a:ext cx="1066800" cy="381000"/>
          </a:xfrm>
          <a:prstGeom prst="roundRect">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Measurable</a:t>
            </a:r>
            <a:endParaRPr lang="en-US" sz="1200" dirty="0">
              <a:solidFill>
                <a:schemeClr val="tx1"/>
              </a:solidFill>
              <a:latin typeface="Arial" pitchFamily="34" charset="0"/>
              <a:cs typeface="Arial" pitchFamily="34" charset="0"/>
            </a:endParaRPr>
          </a:p>
        </p:txBody>
      </p:sp>
      <p:sp>
        <p:nvSpPr>
          <p:cNvPr id="12" name="Rounded Rectangle 11"/>
          <p:cNvSpPr/>
          <p:nvPr/>
        </p:nvSpPr>
        <p:spPr>
          <a:xfrm>
            <a:off x="304800" y="20574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approval</a:t>
            </a:r>
            <a:endParaRPr lang="en-US" sz="1200" dirty="0">
              <a:solidFill>
                <a:schemeClr val="tx1"/>
              </a:solidFill>
              <a:latin typeface="Arial" pitchFamily="34" charset="0"/>
              <a:cs typeface="Arial" pitchFamily="34" charset="0"/>
            </a:endParaRPr>
          </a:p>
        </p:txBody>
      </p:sp>
      <p:sp>
        <p:nvSpPr>
          <p:cNvPr id="13" name="Rounded Rectangle 12"/>
          <p:cNvSpPr/>
          <p:nvPr/>
        </p:nvSpPr>
        <p:spPr>
          <a:xfrm>
            <a:off x="304800" y="26670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Ground breaking</a:t>
            </a:r>
            <a:endParaRPr lang="en-US" sz="1200" dirty="0">
              <a:solidFill>
                <a:schemeClr val="tx1"/>
              </a:solidFill>
              <a:latin typeface="Arial" pitchFamily="34" charset="0"/>
              <a:cs typeface="Arial" pitchFamily="34" charset="0"/>
            </a:endParaRPr>
          </a:p>
        </p:txBody>
      </p:sp>
      <p:sp>
        <p:nvSpPr>
          <p:cNvPr id="14" name="Rounded Rectangle 13"/>
          <p:cNvSpPr/>
          <p:nvPr/>
        </p:nvSpPr>
        <p:spPr>
          <a:xfrm>
            <a:off x="304800" y="32766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construction</a:t>
            </a:r>
            <a:endParaRPr lang="en-US" sz="1200" dirty="0">
              <a:solidFill>
                <a:schemeClr val="tx1"/>
              </a:solidFill>
              <a:latin typeface="Arial" pitchFamily="34" charset="0"/>
              <a:cs typeface="Arial" pitchFamily="34" charset="0"/>
            </a:endParaRPr>
          </a:p>
        </p:txBody>
      </p:sp>
      <p:sp>
        <p:nvSpPr>
          <p:cNvPr id="15" name="Rounded Rectangle 14"/>
          <p:cNvSpPr/>
          <p:nvPr/>
        </p:nvSpPr>
        <p:spPr>
          <a:xfrm>
            <a:off x="304800" y="38862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Systems installation</a:t>
            </a:r>
            <a:endParaRPr lang="en-US" sz="1200" dirty="0">
              <a:solidFill>
                <a:schemeClr val="tx1"/>
              </a:solidFill>
              <a:latin typeface="Arial" pitchFamily="34" charset="0"/>
              <a:cs typeface="Arial" pitchFamily="34" charset="0"/>
            </a:endParaRPr>
          </a:p>
        </p:txBody>
      </p:sp>
      <p:sp>
        <p:nvSpPr>
          <p:cNvPr id="16" name="Rounded Rectangle 15"/>
          <p:cNvSpPr/>
          <p:nvPr/>
        </p:nvSpPr>
        <p:spPr>
          <a:xfrm>
            <a:off x="304800" y="44958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opening</a:t>
            </a:r>
            <a:endParaRPr lang="en-US" sz="1200" dirty="0">
              <a:solidFill>
                <a:schemeClr val="tx1"/>
              </a:solidFill>
              <a:latin typeface="Arial" pitchFamily="34" charset="0"/>
              <a:cs typeface="Arial" pitchFamily="34" charset="0"/>
            </a:endParaRPr>
          </a:p>
        </p:txBody>
      </p:sp>
      <p:sp>
        <p:nvSpPr>
          <p:cNvPr id="17" name="Rounded Rectangle 16"/>
          <p:cNvSpPr/>
          <p:nvPr/>
        </p:nvSpPr>
        <p:spPr>
          <a:xfrm>
            <a:off x="304800" y="51054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latin typeface="Arial" pitchFamily="34" charset="0"/>
                <a:cs typeface="Arial" pitchFamily="34" charset="0"/>
              </a:rPr>
              <a:t>Community improvements</a:t>
            </a:r>
            <a:endParaRPr lang="en-US" sz="1050" dirty="0">
              <a:solidFill>
                <a:schemeClr val="tx1"/>
              </a:solidFill>
              <a:latin typeface="Arial" pitchFamily="34" charset="0"/>
              <a:cs typeface="Arial" pitchFamily="34" charset="0"/>
            </a:endParaRPr>
          </a:p>
        </p:txBody>
      </p:sp>
      <p:sp>
        <p:nvSpPr>
          <p:cNvPr id="18" name="Rounded Rectangle 17"/>
          <p:cNvSpPr/>
          <p:nvPr/>
        </p:nvSpPr>
        <p:spPr>
          <a:xfrm>
            <a:off x="304800" y="5715000"/>
            <a:ext cx="1066800" cy="381000"/>
          </a:xfrm>
          <a:prstGeom prst="roundRect">
            <a:avLst/>
          </a:prstGeom>
          <a:solidFill>
            <a:schemeClr val="tx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Old arena demolition</a:t>
            </a:r>
            <a:endParaRPr lang="en-US" sz="1200" dirty="0">
              <a:solidFill>
                <a:schemeClr val="tx1"/>
              </a:solidFill>
              <a:latin typeface="Arial" pitchFamily="34" charset="0"/>
              <a:cs typeface="Arial" pitchFamily="34" charset="0"/>
            </a:endParaRPr>
          </a:p>
        </p:txBody>
      </p:sp>
      <p:sp>
        <p:nvSpPr>
          <p:cNvPr id="19" name="Rounded Rectangle 18"/>
          <p:cNvSpPr/>
          <p:nvPr/>
        </p:nvSpPr>
        <p:spPr>
          <a:xfrm>
            <a:off x="1524000" y="2057400"/>
            <a:ext cx="1066800" cy="381000"/>
          </a:xfrm>
          <a:prstGeom prst="roundRect">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Asset to environment</a:t>
            </a:r>
            <a:endParaRPr lang="en-US" sz="1200" dirty="0">
              <a:solidFill>
                <a:schemeClr val="tx1"/>
              </a:solidFill>
              <a:latin typeface="Arial" pitchFamily="34" charset="0"/>
              <a:cs typeface="Arial" pitchFamily="34" charset="0"/>
            </a:endParaRPr>
          </a:p>
        </p:txBody>
      </p:sp>
      <p:sp>
        <p:nvSpPr>
          <p:cNvPr id="20" name="Rounded Rectangle 19"/>
          <p:cNvSpPr/>
          <p:nvPr/>
        </p:nvSpPr>
        <p:spPr>
          <a:xfrm>
            <a:off x="1524000" y="2667000"/>
            <a:ext cx="1066800" cy="381000"/>
          </a:xfrm>
          <a:prstGeom prst="roundRect">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Employment boost</a:t>
            </a:r>
            <a:endParaRPr lang="en-US" sz="1200" dirty="0">
              <a:solidFill>
                <a:schemeClr val="tx1"/>
              </a:solidFill>
              <a:latin typeface="Arial" pitchFamily="34" charset="0"/>
              <a:cs typeface="Arial" pitchFamily="34" charset="0"/>
            </a:endParaRPr>
          </a:p>
        </p:txBody>
      </p:sp>
      <p:sp>
        <p:nvSpPr>
          <p:cNvPr id="21" name="Rounded Rectangle 20"/>
          <p:cNvSpPr/>
          <p:nvPr/>
        </p:nvSpPr>
        <p:spPr>
          <a:xfrm>
            <a:off x="1524000" y="3276600"/>
            <a:ext cx="1066800" cy="381000"/>
          </a:xfrm>
          <a:prstGeom prst="roundRect">
            <a:avLst/>
          </a:prstGeom>
          <a:solidFill>
            <a:schemeClr val="bg2">
              <a:lumMod val="7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New shopping</a:t>
            </a:r>
            <a:endParaRPr lang="en-US" sz="1200" dirty="0">
              <a:solidFill>
                <a:schemeClr val="tx1"/>
              </a:solidFill>
              <a:latin typeface="Arial" pitchFamily="34" charset="0"/>
              <a:cs typeface="Arial" pitchFamily="34" charset="0"/>
            </a:endParaRPr>
          </a:p>
        </p:txBody>
      </p:sp>
      <p:sp>
        <p:nvSpPr>
          <p:cNvPr id="26" name="Rounded Rectangle 25"/>
          <p:cNvSpPr/>
          <p:nvPr/>
        </p:nvSpPr>
        <p:spPr>
          <a:xfrm>
            <a:off x="2743200" y="2057400"/>
            <a:ext cx="1066800" cy="381000"/>
          </a:xfrm>
          <a:prstGeom prst="roundRect">
            <a:avLst/>
          </a:prstGeom>
          <a:solidFill>
            <a:schemeClr val="bg1">
              <a:lumMod val="8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approval</a:t>
            </a:r>
            <a:endParaRPr lang="en-US" sz="1200" dirty="0">
              <a:solidFill>
                <a:schemeClr val="tx1"/>
              </a:solidFill>
              <a:latin typeface="Arial" pitchFamily="34" charset="0"/>
              <a:cs typeface="Arial" pitchFamily="34" charset="0"/>
            </a:endParaRPr>
          </a:p>
        </p:txBody>
      </p:sp>
      <p:sp>
        <p:nvSpPr>
          <p:cNvPr id="27" name="Rounded Rectangle 26"/>
          <p:cNvSpPr/>
          <p:nvPr/>
        </p:nvSpPr>
        <p:spPr>
          <a:xfrm>
            <a:off x="2743200" y="2667000"/>
            <a:ext cx="1066800" cy="381000"/>
          </a:xfrm>
          <a:prstGeom prst="roundRect">
            <a:avLst/>
          </a:prstGeom>
          <a:solidFill>
            <a:schemeClr val="bg1">
              <a:lumMod val="8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latin typeface="Arial" pitchFamily="34" charset="0"/>
                <a:cs typeface="Arial" pitchFamily="34" charset="0"/>
              </a:rPr>
              <a:t>Construction initiation</a:t>
            </a:r>
            <a:endParaRPr lang="en-US" sz="1100" dirty="0">
              <a:solidFill>
                <a:schemeClr val="tx1"/>
              </a:solidFill>
              <a:latin typeface="Arial" pitchFamily="34" charset="0"/>
              <a:cs typeface="Arial" pitchFamily="34" charset="0"/>
            </a:endParaRPr>
          </a:p>
        </p:txBody>
      </p:sp>
      <p:sp>
        <p:nvSpPr>
          <p:cNvPr id="28" name="Rounded Rectangle 27"/>
          <p:cNvSpPr/>
          <p:nvPr/>
        </p:nvSpPr>
        <p:spPr>
          <a:xfrm>
            <a:off x="2743200" y="3276600"/>
            <a:ext cx="1066800" cy="381000"/>
          </a:xfrm>
          <a:prstGeom prst="roundRect">
            <a:avLst/>
          </a:prstGeom>
          <a:solidFill>
            <a:schemeClr val="bg1">
              <a:lumMod val="8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naming</a:t>
            </a:r>
            <a:endParaRPr lang="en-US" sz="1200" dirty="0">
              <a:solidFill>
                <a:schemeClr val="tx1"/>
              </a:solidFill>
              <a:latin typeface="Arial" pitchFamily="34" charset="0"/>
              <a:cs typeface="Arial" pitchFamily="34" charset="0"/>
            </a:endParaRPr>
          </a:p>
        </p:txBody>
      </p:sp>
      <p:sp>
        <p:nvSpPr>
          <p:cNvPr id="29" name="Rounded Rectangle 28"/>
          <p:cNvSpPr/>
          <p:nvPr/>
        </p:nvSpPr>
        <p:spPr>
          <a:xfrm>
            <a:off x="2743200" y="3886200"/>
            <a:ext cx="1066800" cy="381000"/>
          </a:xfrm>
          <a:prstGeom prst="roundRect">
            <a:avLst/>
          </a:prstGeom>
          <a:solidFill>
            <a:schemeClr val="bg1">
              <a:lumMod val="8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Grand opening</a:t>
            </a:r>
            <a:endParaRPr lang="en-US" sz="1200" dirty="0">
              <a:solidFill>
                <a:schemeClr val="tx1"/>
              </a:solidFill>
              <a:latin typeface="Arial" pitchFamily="34" charset="0"/>
              <a:cs typeface="Arial" pitchFamily="34" charset="0"/>
            </a:endParaRPr>
          </a:p>
        </p:txBody>
      </p:sp>
      <p:sp>
        <p:nvSpPr>
          <p:cNvPr id="30" name="Rounded Rectangle 29"/>
          <p:cNvSpPr/>
          <p:nvPr/>
        </p:nvSpPr>
        <p:spPr>
          <a:xfrm>
            <a:off x="2743200" y="4495800"/>
            <a:ext cx="1066800" cy="381000"/>
          </a:xfrm>
          <a:prstGeom prst="roundRect">
            <a:avLst/>
          </a:prstGeom>
          <a:solidFill>
            <a:schemeClr val="bg1">
              <a:lumMod val="85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Railroad connection</a:t>
            </a:r>
            <a:endParaRPr lang="en-US" sz="1200" dirty="0">
              <a:solidFill>
                <a:schemeClr val="tx1"/>
              </a:solidFill>
              <a:latin typeface="Arial" pitchFamily="34" charset="0"/>
              <a:cs typeface="Arial" pitchFamily="34" charset="0"/>
            </a:endParaRPr>
          </a:p>
        </p:txBody>
      </p:sp>
      <p:sp>
        <p:nvSpPr>
          <p:cNvPr id="33" name="Rounded Rectangle 32"/>
          <p:cNvSpPr/>
          <p:nvPr/>
        </p:nvSpPr>
        <p:spPr>
          <a:xfrm>
            <a:off x="3962400" y="20574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Project mission</a:t>
            </a:r>
            <a:endParaRPr lang="en-US" sz="1200" dirty="0">
              <a:solidFill>
                <a:schemeClr val="tx1"/>
              </a:solidFill>
              <a:latin typeface="Arial" pitchFamily="34" charset="0"/>
              <a:cs typeface="Arial" pitchFamily="34" charset="0"/>
            </a:endParaRPr>
          </a:p>
        </p:txBody>
      </p:sp>
      <p:sp>
        <p:nvSpPr>
          <p:cNvPr id="34" name="Rounded Rectangle 33"/>
          <p:cNvSpPr/>
          <p:nvPr/>
        </p:nvSpPr>
        <p:spPr>
          <a:xfrm>
            <a:off x="3962400" y="26670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tx1"/>
                </a:solidFill>
                <a:latin typeface="Arial" pitchFamily="34" charset="0"/>
                <a:cs typeface="Arial" pitchFamily="34" charset="0"/>
              </a:rPr>
              <a:t>communications</a:t>
            </a:r>
            <a:endParaRPr lang="en-US" sz="900" dirty="0">
              <a:solidFill>
                <a:schemeClr val="tx1"/>
              </a:solidFill>
              <a:latin typeface="Arial" pitchFamily="34" charset="0"/>
              <a:cs typeface="Arial" pitchFamily="34" charset="0"/>
            </a:endParaRPr>
          </a:p>
        </p:txBody>
      </p:sp>
      <p:sp>
        <p:nvSpPr>
          <p:cNvPr id="35" name="Rounded Rectangle 34"/>
          <p:cNvSpPr/>
          <p:nvPr/>
        </p:nvSpPr>
        <p:spPr>
          <a:xfrm>
            <a:off x="3962400" y="32766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definitions</a:t>
            </a:r>
            <a:endParaRPr lang="en-US" sz="1200" dirty="0">
              <a:solidFill>
                <a:schemeClr val="tx1"/>
              </a:solidFill>
              <a:latin typeface="Arial" pitchFamily="34" charset="0"/>
              <a:cs typeface="Arial" pitchFamily="34" charset="0"/>
            </a:endParaRPr>
          </a:p>
        </p:txBody>
      </p:sp>
      <p:sp>
        <p:nvSpPr>
          <p:cNvPr id="36" name="Rounded Rectangle 35"/>
          <p:cNvSpPr/>
          <p:nvPr/>
        </p:nvSpPr>
        <p:spPr>
          <a:xfrm>
            <a:off x="3962400" y="38862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leadership</a:t>
            </a:r>
            <a:endParaRPr lang="en-US" sz="1200" dirty="0">
              <a:solidFill>
                <a:schemeClr val="tx1"/>
              </a:solidFill>
              <a:latin typeface="Arial" pitchFamily="34" charset="0"/>
              <a:cs typeface="Arial" pitchFamily="34" charset="0"/>
            </a:endParaRPr>
          </a:p>
        </p:txBody>
      </p:sp>
      <p:sp>
        <p:nvSpPr>
          <p:cNvPr id="37" name="Rounded Rectangle 36"/>
          <p:cNvSpPr/>
          <p:nvPr/>
        </p:nvSpPr>
        <p:spPr>
          <a:xfrm>
            <a:off x="3962400" y="44958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Best practices</a:t>
            </a:r>
            <a:endParaRPr lang="en-US" sz="1200" dirty="0">
              <a:solidFill>
                <a:schemeClr val="tx1"/>
              </a:solidFill>
              <a:latin typeface="Arial" pitchFamily="34" charset="0"/>
              <a:cs typeface="Arial" pitchFamily="34" charset="0"/>
            </a:endParaRPr>
          </a:p>
        </p:txBody>
      </p:sp>
      <p:sp>
        <p:nvSpPr>
          <p:cNvPr id="38" name="Rounded Rectangle 37"/>
          <p:cNvSpPr/>
          <p:nvPr/>
        </p:nvSpPr>
        <p:spPr>
          <a:xfrm>
            <a:off x="3962400" y="51054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latin typeface="Arial" pitchFamily="34" charset="0"/>
                <a:cs typeface="Arial" pitchFamily="34" charset="0"/>
              </a:rPr>
              <a:t>training</a:t>
            </a:r>
            <a:endParaRPr lang="en-US" sz="1050" dirty="0">
              <a:solidFill>
                <a:schemeClr val="tx1"/>
              </a:solidFill>
              <a:latin typeface="Arial" pitchFamily="34" charset="0"/>
              <a:cs typeface="Arial" pitchFamily="34" charset="0"/>
            </a:endParaRPr>
          </a:p>
        </p:txBody>
      </p:sp>
      <p:sp>
        <p:nvSpPr>
          <p:cNvPr id="39" name="Rounded Rectangle 38"/>
          <p:cNvSpPr/>
          <p:nvPr/>
        </p:nvSpPr>
        <p:spPr>
          <a:xfrm>
            <a:off x="3962400" y="5715000"/>
            <a:ext cx="1066800" cy="381000"/>
          </a:xfrm>
          <a:prstGeom prst="roundRect">
            <a:avLst/>
          </a:prstGeom>
          <a:solidFill>
            <a:schemeClr val="accent2">
              <a:lumMod val="20000"/>
              <a:lumOff val="8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retraining</a:t>
            </a:r>
            <a:endParaRPr lang="en-US" sz="1200" dirty="0">
              <a:solidFill>
                <a:schemeClr val="tx1"/>
              </a:solidFill>
              <a:latin typeface="Arial" pitchFamily="34" charset="0"/>
              <a:cs typeface="Arial" pitchFamily="34" charset="0"/>
            </a:endParaRPr>
          </a:p>
        </p:txBody>
      </p:sp>
      <p:sp>
        <p:nvSpPr>
          <p:cNvPr id="40" name="Rounded Rectangle 39"/>
          <p:cNvSpPr/>
          <p:nvPr/>
        </p:nvSpPr>
        <p:spPr>
          <a:xfrm>
            <a:off x="5181600" y="2057400"/>
            <a:ext cx="1066800" cy="381000"/>
          </a:xfrm>
          <a:prstGeom prst="roundRect">
            <a:avLst/>
          </a:prstGeom>
          <a:solidFill>
            <a:schemeClr val="accent3">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approval</a:t>
            </a:r>
            <a:endParaRPr lang="en-US" sz="1200" dirty="0">
              <a:solidFill>
                <a:schemeClr val="tx1"/>
              </a:solidFill>
              <a:latin typeface="Arial" pitchFamily="34" charset="0"/>
              <a:cs typeface="Arial" pitchFamily="34" charset="0"/>
            </a:endParaRPr>
          </a:p>
        </p:txBody>
      </p:sp>
      <p:sp>
        <p:nvSpPr>
          <p:cNvPr id="41" name="Rounded Rectangle 40"/>
          <p:cNvSpPr/>
          <p:nvPr/>
        </p:nvSpPr>
        <p:spPr>
          <a:xfrm>
            <a:off x="5181600" y="2667000"/>
            <a:ext cx="1066800" cy="381000"/>
          </a:xfrm>
          <a:prstGeom prst="roundRect">
            <a:avLst/>
          </a:prstGeom>
          <a:solidFill>
            <a:schemeClr val="accent3">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1 yr: Ground breaking</a:t>
            </a:r>
            <a:endParaRPr lang="en-US" sz="1200" dirty="0">
              <a:solidFill>
                <a:schemeClr val="tx1"/>
              </a:solidFill>
              <a:latin typeface="Arial" pitchFamily="34" charset="0"/>
              <a:cs typeface="Arial" pitchFamily="34" charset="0"/>
            </a:endParaRPr>
          </a:p>
        </p:txBody>
      </p:sp>
      <p:sp>
        <p:nvSpPr>
          <p:cNvPr id="42" name="Rounded Rectangle 41"/>
          <p:cNvSpPr/>
          <p:nvPr/>
        </p:nvSpPr>
        <p:spPr>
          <a:xfrm>
            <a:off x="5181600" y="3276600"/>
            <a:ext cx="1066800" cy="381000"/>
          </a:xfrm>
          <a:prstGeom prst="roundRect">
            <a:avLst/>
          </a:prstGeom>
          <a:solidFill>
            <a:schemeClr val="accent3">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1 yr: naming</a:t>
            </a:r>
            <a:endParaRPr lang="en-US" sz="1200" dirty="0">
              <a:solidFill>
                <a:schemeClr val="tx1"/>
              </a:solidFill>
              <a:latin typeface="Arial" pitchFamily="34" charset="0"/>
              <a:cs typeface="Arial" pitchFamily="34" charset="0"/>
            </a:endParaRPr>
          </a:p>
        </p:txBody>
      </p:sp>
      <p:sp>
        <p:nvSpPr>
          <p:cNvPr id="43" name="Rounded Rectangle 42"/>
          <p:cNvSpPr/>
          <p:nvPr/>
        </p:nvSpPr>
        <p:spPr>
          <a:xfrm>
            <a:off x="5181600" y="3886200"/>
            <a:ext cx="1066800" cy="381000"/>
          </a:xfrm>
          <a:prstGeom prst="roundRect">
            <a:avLst/>
          </a:prstGeom>
          <a:solidFill>
            <a:schemeClr val="accent3">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1 yr: opening</a:t>
            </a:r>
            <a:endParaRPr lang="en-US" sz="1200" dirty="0">
              <a:solidFill>
                <a:schemeClr val="tx1"/>
              </a:solidFill>
              <a:latin typeface="Arial" pitchFamily="34" charset="0"/>
              <a:cs typeface="Arial" pitchFamily="34" charset="0"/>
            </a:endParaRPr>
          </a:p>
        </p:txBody>
      </p:sp>
      <p:sp>
        <p:nvSpPr>
          <p:cNvPr id="47" name="Rounded Rectangle 46"/>
          <p:cNvSpPr/>
          <p:nvPr/>
        </p:nvSpPr>
        <p:spPr>
          <a:xfrm>
            <a:off x="6400800" y="2057400"/>
            <a:ext cx="1066800" cy="381000"/>
          </a:xfrm>
          <a:prstGeom prst="roundRect">
            <a:avLst/>
          </a:prstGeom>
          <a:solidFill>
            <a:schemeClr val="accent4">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dirty="0" smtClean="0">
                <a:solidFill>
                  <a:schemeClr val="tx1"/>
                </a:solidFill>
                <a:latin typeface="Arial" pitchFamily="34" charset="0"/>
                <a:cs typeface="Arial" pitchFamily="34" charset="0"/>
              </a:rPr>
              <a:t>Systems: Experienced reputation</a:t>
            </a:r>
            <a:endParaRPr lang="en-US" sz="800" dirty="0">
              <a:solidFill>
                <a:schemeClr val="tx1"/>
              </a:solidFill>
              <a:latin typeface="Arial" pitchFamily="34" charset="0"/>
              <a:cs typeface="Arial" pitchFamily="34" charset="0"/>
            </a:endParaRPr>
          </a:p>
        </p:txBody>
      </p:sp>
      <p:sp>
        <p:nvSpPr>
          <p:cNvPr id="48" name="Rounded Rectangle 47"/>
          <p:cNvSpPr/>
          <p:nvPr/>
        </p:nvSpPr>
        <p:spPr>
          <a:xfrm>
            <a:off x="6400800" y="2667000"/>
            <a:ext cx="1066800" cy="381000"/>
          </a:xfrm>
          <a:prstGeom prst="roundRect">
            <a:avLst/>
          </a:prstGeom>
          <a:solidFill>
            <a:schemeClr val="accent4">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Proven deliverables</a:t>
            </a:r>
            <a:endParaRPr lang="en-US" sz="1200" dirty="0">
              <a:solidFill>
                <a:schemeClr val="tx1"/>
              </a:solidFill>
              <a:latin typeface="Arial" pitchFamily="34" charset="0"/>
              <a:cs typeface="Arial" pitchFamily="34" charset="0"/>
            </a:endParaRPr>
          </a:p>
        </p:txBody>
      </p:sp>
      <p:sp>
        <p:nvSpPr>
          <p:cNvPr id="49" name="Rounded Rectangle 48"/>
          <p:cNvSpPr/>
          <p:nvPr/>
        </p:nvSpPr>
        <p:spPr>
          <a:xfrm>
            <a:off x="6400800" y="3276600"/>
            <a:ext cx="1066800" cy="381000"/>
          </a:xfrm>
          <a:prstGeom prst="roundRect">
            <a:avLst/>
          </a:prstGeom>
          <a:solidFill>
            <a:schemeClr val="accent4">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guarantee</a:t>
            </a:r>
            <a:endParaRPr lang="en-US" sz="1200" dirty="0">
              <a:solidFill>
                <a:schemeClr val="tx1"/>
              </a:solidFill>
              <a:latin typeface="Arial" pitchFamily="34" charset="0"/>
              <a:cs typeface="Arial" pitchFamily="34" charset="0"/>
            </a:endParaRPr>
          </a:p>
        </p:txBody>
      </p:sp>
      <p:sp>
        <p:nvSpPr>
          <p:cNvPr id="50" name="Rounded Rectangle 49"/>
          <p:cNvSpPr/>
          <p:nvPr/>
        </p:nvSpPr>
        <p:spPr>
          <a:xfrm>
            <a:off x="6400800" y="3886200"/>
            <a:ext cx="1066800" cy="381000"/>
          </a:xfrm>
          <a:prstGeom prst="roundRect">
            <a:avLst/>
          </a:prstGeom>
          <a:solidFill>
            <a:schemeClr val="accent4">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Best practices</a:t>
            </a:r>
            <a:endParaRPr lang="en-US" sz="1200" dirty="0">
              <a:solidFill>
                <a:schemeClr val="tx1"/>
              </a:solidFill>
              <a:latin typeface="Arial" pitchFamily="34" charset="0"/>
              <a:cs typeface="Arial" pitchFamily="34" charset="0"/>
            </a:endParaRPr>
          </a:p>
        </p:txBody>
      </p:sp>
      <p:sp>
        <p:nvSpPr>
          <p:cNvPr id="51" name="Rounded Rectangle 50"/>
          <p:cNvSpPr/>
          <p:nvPr/>
        </p:nvSpPr>
        <p:spPr>
          <a:xfrm>
            <a:off x="6400800" y="4495800"/>
            <a:ext cx="1066800" cy="381000"/>
          </a:xfrm>
          <a:prstGeom prst="roundRect">
            <a:avLst/>
          </a:prstGeom>
          <a:solidFill>
            <a:schemeClr val="accent4">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leadership</a:t>
            </a:r>
            <a:endParaRPr lang="en-US" sz="1200" dirty="0">
              <a:solidFill>
                <a:schemeClr val="tx1"/>
              </a:solidFill>
              <a:latin typeface="Arial" pitchFamily="34" charset="0"/>
              <a:cs typeface="Arial" pitchFamily="34" charset="0"/>
            </a:endParaRPr>
          </a:p>
        </p:txBody>
      </p:sp>
      <p:sp>
        <p:nvSpPr>
          <p:cNvPr id="54" name="Rounded Rectangle 53"/>
          <p:cNvSpPr/>
          <p:nvPr/>
        </p:nvSpPr>
        <p:spPr>
          <a:xfrm>
            <a:off x="7620000" y="2057400"/>
            <a:ext cx="1066800" cy="381000"/>
          </a:xfrm>
          <a:prstGeom prst="roundRect">
            <a:avLst/>
          </a:prstGeom>
          <a:solidFill>
            <a:schemeClr val="accent6">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installations</a:t>
            </a:r>
            <a:endParaRPr lang="en-US" sz="1200" dirty="0">
              <a:solidFill>
                <a:schemeClr val="tx1"/>
              </a:solidFill>
              <a:latin typeface="Arial" pitchFamily="34" charset="0"/>
              <a:cs typeface="Arial" pitchFamily="34" charset="0"/>
            </a:endParaRPr>
          </a:p>
        </p:txBody>
      </p:sp>
      <p:sp>
        <p:nvSpPr>
          <p:cNvPr id="55" name="Rounded Rectangle 54"/>
          <p:cNvSpPr/>
          <p:nvPr/>
        </p:nvSpPr>
        <p:spPr>
          <a:xfrm>
            <a:off x="7620000" y="2667000"/>
            <a:ext cx="1066800" cy="381000"/>
          </a:xfrm>
          <a:prstGeom prst="roundRect">
            <a:avLst/>
          </a:prstGeom>
          <a:solidFill>
            <a:schemeClr val="accent6">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err="1" smtClean="0">
                <a:solidFill>
                  <a:schemeClr val="tx1"/>
                </a:solidFill>
                <a:latin typeface="Arial" pitchFamily="34" charset="0"/>
                <a:cs typeface="Arial" pitchFamily="34" charset="0"/>
              </a:rPr>
              <a:t>neworking</a:t>
            </a:r>
            <a:endParaRPr lang="en-US" sz="1200" dirty="0">
              <a:solidFill>
                <a:schemeClr val="tx1"/>
              </a:solidFill>
              <a:latin typeface="Arial" pitchFamily="34" charset="0"/>
              <a:cs typeface="Arial" pitchFamily="34" charset="0"/>
            </a:endParaRPr>
          </a:p>
        </p:txBody>
      </p:sp>
      <p:sp>
        <p:nvSpPr>
          <p:cNvPr id="56" name="Rounded Rectangle 55"/>
          <p:cNvSpPr/>
          <p:nvPr/>
        </p:nvSpPr>
        <p:spPr>
          <a:xfrm>
            <a:off x="7620000" y="3276600"/>
            <a:ext cx="1066800" cy="381000"/>
          </a:xfrm>
          <a:prstGeom prst="roundRect">
            <a:avLst/>
          </a:prstGeom>
          <a:solidFill>
            <a:schemeClr val="accent6">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latin typeface="Arial" pitchFamily="34" charset="0"/>
                <a:cs typeface="Arial" pitchFamily="34" charset="0"/>
              </a:rPr>
              <a:t>compatibility</a:t>
            </a:r>
            <a:endParaRPr lang="en-US" sz="1200" dirty="0">
              <a:solidFill>
                <a:schemeClr val="tx1"/>
              </a:solidFill>
              <a:latin typeface="Arial" pitchFamily="34" charset="0"/>
              <a:cs typeface="Arial" pitchFamily="34" charset="0"/>
            </a:endParaRPr>
          </a:p>
        </p:txBody>
      </p:sp>
      <p:sp>
        <p:nvSpPr>
          <p:cNvPr id="57" name="Rounded Rectangle 56"/>
          <p:cNvSpPr/>
          <p:nvPr/>
        </p:nvSpPr>
        <p:spPr>
          <a:xfrm>
            <a:off x="7620000" y="3886200"/>
            <a:ext cx="1066800" cy="381000"/>
          </a:xfrm>
          <a:prstGeom prst="roundRect">
            <a:avLst/>
          </a:prstGeom>
          <a:solidFill>
            <a:schemeClr val="accent6">
              <a:lumMod val="40000"/>
              <a:lumOff val="60000"/>
            </a:schemeClr>
          </a:solidFill>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err="1" smtClean="0">
                <a:solidFill>
                  <a:schemeClr val="tx1"/>
                </a:solidFill>
                <a:latin typeface="Arial" pitchFamily="34" charset="0"/>
                <a:cs typeface="Arial" pitchFamily="34" charset="0"/>
              </a:rPr>
              <a:t>Interior|exterior</a:t>
            </a:r>
            <a:r>
              <a:rPr lang="en-US" sz="1200" dirty="0" smtClean="0">
                <a:solidFill>
                  <a:schemeClr val="tx1"/>
                </a:solidFill>
                <a:latin typeface="Arial" pitchFamily="34" charset="0"/>
                <a:cs typeface="Arial" pitchFamily="34" charset="0"/>
              </a:rPr>
              <a:t> displays</a:t>
            </a:r>
            <a:endParaRPr lang="en-US" sz="1200" dirty="0">
              <a:solidFill>
                <a:schemeClr val="tx1"/>
              </a:solidFill>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1646</TotalTime>
  <Words>320</Words>
  <Application>Microsoft Office PowerPoint</Application>
  <PresentationFormat>On-screen Show (4:3)</PresentationFormat>
  <Paragraphs>51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Sally</dc:creator>
  <cp:lastModifiedBy>Sally</cp:lastModifiedBy>
  <cp:revision>23</cp:revision>
  <dcterms:created xsi:type="dcterms:W3CDTF">2010-11-22T02:18:47Z</dcterms:created>
  <dcterms:modified xsi:type="dcterms:W3CDTF">2010-12-05T23:50:03Z</dcterms:modified>
</cp:coreProperties>
</file>