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7" r:id="rId2"/>
    <p:sldId id="258" r:id="rId3"/>
    <p:sldId id="260"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0950DF-AE0A-4217-8DF9-B583E294FA24}" type="datetimeFigureOut">
              <a:rPr lang="en-US" smtClean="0"/>
              <a:pPr/>
              <a:t>11/29/2010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4284C9-66D2-4BEA-9B92-2C89EBC008B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4396A4D-B2C2-48B6-83FF-E7116654BA13}" type="datetimeFigureOut">
              <a:rPr lang="en-US" smtClean="0"/>
              <a:pPr/>
              <a:t>11/29/2010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70D66-EAB2-4953-BF6D-AE4506C08F9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396A4D-B2C2-48B6-83FF-E7116654BA13}" type="datetimeFigureOut">
              <a:rPr lang="en-US" smtClean="0"/>
              <a:pPr/>
              <a:t>11/29/2010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70D66-EAB2-4953-BF6D-AE4506C08F9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396A4D-B2C2-48B6-83FF-E7116654BA13}" type="datetimeFigureOut">
              <a:rPr lang="en-US" smtClean="0"/>
              <a:pPr/>
              <a:t>11/29/2010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70D66-EAB2-4953-BF6D-AE4506C08F9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396A4D-B2C2-48B6-83FF-E7116654BA13}" type="datetimeFigureOut">
              <a:rPr lang="en-US" smtClean="0"/>
              <a:pPr/>
              <a:t>11/29/2010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70D66-EAB2-4953-BF6D-AE4506C08F9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396A4D-B2C2-48B6-83FF-E7116654BA13}" type="datetimeFigureOut">
              <a:rPr lang="en-US" smtClean="0"/>
              <a:pPr/>
              <a:t>11/29/2010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70D66-EAB2-4953-BF6D-AE4506C08F9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4396A4D-B2C2-48B6-83FF-E7116654BA13}" type="datetimeFigureOut">
              <a:rPr lang="en-US" smtClean="0"/>
              <a:pPr/>
              <a:t>11/29/2010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F70D66-EAB2-4953-BF6D-AE4506C08F9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4396A4D-B2C2-48B6-83FF-E7116654BA13}" type="datetimeFigureOut">
              <a:rPr lang="en-US" smtClean="0"/>
              <a:pPr/>
              <a:t>11/29/2010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F70D66-EAB2-4953-BF6D-AE4506C08F9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396A4D-B2C2-48B6-83FF-E7116654BA13}" type="datetimeFigureOut">
              <a:rPr lang="en-US" smtClean="0"/>
              <a:pPr/>
              <a:t>11/29/2010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F70D66-EAB2-4953-BF6D-AE4506C08F9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396A4D-B2C2-48B6-83FF-E7116654BA13}" type="datetimeFigureOut">
              <a:rPr lang="en-US" smtClean="0"/>
              <a:pPr/>
              <a:t>11/29/2010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F70D66-EAB2-4953-BF6D-AE4506C08F9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396A4D-B2C2-48B6-83FF-E7116654BA13}" type="datetimeFigureOut">
              <a:rPr lang="en-US" smtClean="0"/>
              <a:pPr/>
              <a:t>11/29/2010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F70D66-EAB2-4953-BF6D-AE4506C08F9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396A4D-B2C2-48B6-83FF-E7116654BA13}" type="datetimeFigureOut">
              <a:rPr lang="en-US" smtClean="0"/>
              <a:pPr/>
              <a:t>11/29/2010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F70D66-EAB2-4953-BF6D-AE4506C08F9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396A4D-B2C2-48B6-83FF-E7116654BA13}" type="datetimeFigureOut">
              <a:rPr lang="en-US" smtClean="0"/>
              <a:pPr/>
              <a:t>11/29/2010</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F70D66-EAB2-4953-BF6D-AE4506C08F9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85850"/>
            <a:ext cx="8229600" cy="1143000"/>
          </a:xfrm>
          <a:ln w="15875">
            <a:solidFill>
              <a:schemeClr val="accent1"/>
            </a:solidFill>
            <a:bevel/>
          </a:ln>
        </p:spPr>
        <p:txBody>
          <a:bodyPr>
            <a:normAutofit/>
          </a:bodyPr>
          <a:lstStyle/>
          <a:p>
            <a:r>
              <a:rPr lang="en-US" sz="2200" i="1" dirty="0" smtClean="0">
                <a:latin typeface="Poor Richard" pitchFamily="18" charset="0"/>
              </a:rPr>
              <a:t>The Amway Center  is a </a:t>
            </a:r>
            <a:r>
              <a:rPr lang="en-US" sz="2200" b="1" i="1" u="sng" dirty="0" smtClean="0">
                <a:latin typeface="Poor Richard" pitchFamily="18" charset="0"/>
              </a:rPr>
              <a:t>premier</a:t>
            </a:r>
            <a:r>
              <a:rPr lang="en-US" sz="2200" i="1" dirty="0" smtClean="0">
                <a:latin typeface="Poor Richard" pitchFamily="18" charset="0"/>
              </a:rPr>
              <a:t> sports , events and entertainment venue in Orlando, Florida  and  the home of the Orlando Magic  of the NBA and the </a:t>
            </a:r>
            <a:br>
              <a:rPr lang="en-US" sz="2200" i="1" dirty="0" smtClean="0">
                <a:latin typeface="Poor Richard" pitchFamily="18" charset="0"/>
              </a:rPr>
            </a:br>
            <a:r>
              <a:rPr lang="en-US" sz="2200" i="1" dirty="0" smtClean="0">
                <a:latin typeface="Poor Richard" pitchFamily="18" charset="0"/>
              </a:rPr>
              <a:t>Orlando Predators of the AFL.</a:t>
            </a:r>
            <a:endParaRPr lang="en-US" sz="2200" dirty="0"/>
          </a:p>
        </p:txBody>
      </p:sp>
      <p:sp>
        <p:nvSpPr>
          <p:cNvPr id="3" name="Content Placeholder 2"/>
          <p:cNvSpPr>
            <a:spLocks noGrp="1"/>
          </p:cNvSpPr>
          <p:nvPr>
            <p:ph idx="1"/>
          </p:nvPr>
        </p:nvSpPr>
        <p:spPr>
          <a:xfrm>
            <a:off x="4572000" y="2343150"/>
            <a:ext cx="4064000" cy="4400550"/>
          </a:xfrm>
        </p:spPr>
        <p:style>
          <a:lnRef idx="2">
            <a:schemeClr val="accent2"/>
          </a:lnRef>
          <a:fillRef idx="1">
            <a:schemeClr val="lt1"/>
          </a:fillRef>
          <a:effectRef idx="0">
            <a:schemeClr val="accent2"/>
          </a:effectRef>
          <a:fontRef idx="minor">
            <a:schemeClr val="dk1"/>
          </a:fontRef>
        </p:style>
        <p:txBody>
          <a:bodyPr>
            <a:normAutofit fontScale="85000" lnSpcReduction="10000"/>
          </a:bodyPr>
          <a:lstStyle/>
          <a:p>
            <a:r>
              <a:rPr lang="en-US" sz="1800" dirty="0" smtClean="0">
                <a:solidFill>
                  <a:schemeClr val="tx2">
                    <a:lumMod val="75000"/>
                  </a:schemeClr>
                </a:solidFill>
                <a:latin typeface="Century Gothic" pitchFamily="34" charset="0"/>
              </a:rPr>
              <a:t> 2 NBA large locker rooms; 6 star performer dressing rooms; green rooms for staging and hospitality; additional auxiliary locker rooms, including an official’s locker room.   </a:t>
            </a:r>
          </a:p>
          <a:p>
            <a:pPr lvl="0"/>
            <a:r>
              <a:rPr lang="en-US" sz="1800" dirty="0" smtClean="0">
                <a:solidFill>
                  <a:schemeClr val="accent2">
                    <a:lumMod val="75000"/>
                  </a:schemeClr>
                </a:solidFill>
                <a:latin typeface="Century Gothic" pitchFamily="34" charset="0"/>
              </a:rPr>
              <a:t>Full basketball practice court that can also be used for events seating up to 500 people. </a:t>
            </a:r>
            <a:r>
              <a:rPr lang="en-US" sz="1800" dirty="0" smtClean="0">
                <a:latin typeface="Century Gothic" pitchFamily="34" charset="0"/>
              </a:rPr>
              <a:t>   </a:t>
            </a:r>
          </a:p>
          <a:p>
            <a:pPr lvl="0"/>
            <a:r>
              <a:rPr lang="en-US" sz="1800" dirty="0" smtClean="0">
                <a:solidFill>
                  <a:schemeClr val="tx2">
                    <a:lumMod val="75000"/>
                  </a:schemeClr>
                </a:solidFill>
                <a:latin typeface="Century Gothic" pitchFamily="34" charset="0"/>
              </a:rPr>
              <a:t>Media interview room and working media facilities on Event Level.</a:t>
            </a:r>
            <a:r>
              <a:rPr lang="en-US" sz="1800" dirty="0" smtClean="0">
                <a:latin typeface="Century Gothic" pitchFamily="34" charset="0"/>
              </a:rPr>
              <a:t>    </a:t>
            </a:r>
          </a:p>
          <a:p>
            <a:pPr lvl="0"/>
            <a:r>
              <a:rPr lang="en-US" sz="1800" dirty="0" smtClean="0">
                <a:solidFill>
                  <a:schemeClr val="accent2">
                    <a:lumMod val="75000"/>
                  </a:schemeClr>
                </a:solidFill>
                <a:latin typeface="Century Gothic" pitchFamily="34" charset="0"/>
              </a:rPr>
              <a:t>Large LED video board on I-4 exterior façade for event advertising.    </a:t>
            </a:r>
            <a:r>
              <a:rPr lang="en-US" sz="1800" dirty="0" smtClean="0">
                <a:latin typeface="Century Gothic" pitchFamily="34" charset="0"/>
              </a:rPr>
              <a:t> </a:t>
            </a:r>
          </a:p>
          <a:p>
            <a:pPr lvl="0"/>
            <a:r>
              <a:rPr lang="en-US" sz="1800" dirty="0" smtClean="0">
                <a:solidFill>
                  <a:schemeClr val="tx2">
                    <a:lumMod val="75000"/>
                  </a:schemeClr>
                </a:solidFill>
                <a:latin typeface="Century Gothic" pitchFamily="34" charset="0"/>
              </a:rPr>
              <a:t>31,000 </a:t>
            </a:r>
            <a:r>
              <a:rPr lang="en-US" sz="1800" dirty="0" err="1" smtClean="0">
                <a:solidFill>
                  <a:schemeClr val="tx2">
                    <a:lumMod val="75000"/>
                  </a:schemeClr>
                </a:solidFill>
                <a:latin typeface="Century Gothic" pitchFamily="34" charset="0"/>
              </a:rPr>
              <a:t>sf</a:t>
            </a:r>
            <a:r>
              <a:rPr lang="en-US" sz="1800" dirty="0" smtClean="0">
                <a:solidFill>
                  <a:schemeClr val="tx2">
                    <a:lumMod val="75000"/>
                  </a:schemeClr>
                </a:solidFill>
                <a:latin typeface="Century Gothic" pitchFamily="34" charset="0"/>
              </a:rPr>
              <a:t> arena floor for exhibition/trade show space, banquets and meetings. </a:t>
            </a:r>
            <a:r>
              <a:rPr lang="en-US" sz="1800" dirty="0" smtClean="0">
                <a:latin typeface="Century Gothic" pitchFamily="34" charset="0"/>
              </a:rPr>
              <a:t>     </a:t>
            </a:r>
          </a:p>
          <a:p>
            <a:pPr lvl="0"/>
            <a:r>
              <a:rPr lang="en-US" sz="1800" dirty="0" smtClean="0">
                <a:solidFill>
                  <a:schemeClr val="accent2">
                    <a:lumMod val="75000"/>
                  </a:schemeClr>
                </a:solidFill>
                <a:latin typeface="Century Gothic" pitchFamily="34" charset="0"/>
              </a:rPr>
              <a:t>5 banquet rooms and a conference room on the Club Level.  </a:t>
            </a:r>
            <a:r>
              <a:rPr lang="en-US" sz="1800" dirty="0" smtClean="0">
                <a:latin typeface="Century Gothic" pitchFamily="34" charset="0"/>
              </a:rPr>
              <a:t>     </a:t>
            </a:r>
          </a:p>
          <a:p>
            <a:r>
              <a:rPr lang="en-US" sz="1800" dirty="0" smtClean="0">
                <a:solidFill>
                  <a:schemeClr val="tx2">
                    <a:lumMod val="75000"/>
                  </a:schemeClr>
                </a:solidFill>
                <a:latin typeface="Century Gothic" pitchFamily="34" charset="0"/>
              </a:rPr>
              <a:t>6 loading docks.</a:t>
            </a:r>
            <a:endParaRPr kumimoji="0" lang="en-US" sz="1800" b="0" i="0" u="none" strike="noStrike" cap="none" normalizeH="0" baseline="0" dirty="0" smtClean="0">
              <a:ln>
                <a:noFill/>
              </a:ln>
              <a:solidFill>
                <a:schemeClr val="tx2">
                  <a:lumMod val="75000"/>
                </a:schemeClr>
              </a:solidFill>
              <a:effectLst/>
              <a:latin typeface="Century Gothic" pitchFamily="34" charset="0"/>
              <a:cs typeface="Arial" pitchFamily="34" charset="0"/>
            </a:endParaRPr>
          </a:p>
          <a:p>
            <a:endParaRPr lang="en-US" dirty="0"/>
          </a:p>
        </p:txBody>
      </p:sp>
      <p:pic>
        <p:nvPicPr>
          <p:cNvPr id="4" name="Picture 4"/>
          <p:cNvPicPr>
            <a:picLocks noChangeAspect="1" noChangeArrowheads="1"/>
          </p:cNvPicPr>
          <p:nvPr/>
        </p:nvPicPr>
        <p:blipFill>
          <a:blip r:embed="rId2" cstate="print"/>
          <a:srcRect/>
          <a:stretch>
            <a:fillRect/>
          </a:stretch>
        </p:blipFill>
        <p:spPr bwMode="auto">
          <a:xfrm>
            <a:off x="1950720" y="114301"/>
            <a:ext cx="4978400" cy="971550"/>
          </a:xfrm>
          <a:prstGeom prst="rect">
            <a:avLst/>
          </a:prstGeom>
          <a:noFill/>
          <a:ln w="9525">
            <a:noFill/>
            <a:miter lim="800000"/>
            <a:headEnd/>
            <a:tailEnd/>
          </a:ln>
        </p:spPr>
      </p:pic>
      <p:pic>
        <p:nvPicPr>
          <p:cNvPr id="5" name="Picture 4"/>
          <p:cNvPicPr/>
          <p:nvPr/>
        </p:nvPicPr>
        <p:blipFill>
          <a:blip r:embed="rId3" cstate="print"/>
          <a:srcRect/>
          <a:stretch>
            <a:fillRect/>
          </a:stretch>
        </p:blipFill>
        <p:spPr bwMode="auto">
          <a:xfrm>
            <a:off x="609600" y="2457450"/>
            <a:ext cx="3657600" cy="742950"/>
          </a:xfrm>
          <a:prstGeom prst="rect">
            <a:avLst/>
          </a:prstGeom>
          <a:noFill/>
          <a:ln w="9525">
            <a:noFill/>
            <a:miter lim="800000"/>
            <a:headEnd/>
            <a:tailEnd/>
          </a:ln>
        </p:spPr>
      </p:pic>
      <p:pic>
        <p:nvPicPr>
          <p:cNvPr id="6" name="Picture 5"/>
          <p:cNvPicPr/>
          <p:nvPr/>
        </p:nvPicPr>
        <p:blipFill>
          <a:blip r:embed="rId4" cstate="print"/>
          <a:srcRect/>
          <a:stretch>
            <a:fillRect/>
          </a:stretch>
        </p:blipFill>
        <p:spPr bwMode="auto">
          <a:xfrm>
            <a:off x="609600" y="5829300"/>
            <a:ext cx="3454400" cy="685800"/>
          </a:xfrm>
          <a:prstGeom prst="rect">
            <a:avLst/>
          </a:prstGeom>
          <a:noFill/>
          <a:ln w="9525">
            <a:noFill/>
            <a:miter lim="800000"/>
            <a:headEnd/>
            <a:tailEnd/>
          </a:ln>
        </p:spPr>
      </p:pic>
      <p:sp>
        <p:nvSpPr>
          <p:cNvPr id="7" name="Rectangle 6"/>
          <p:cNvSpPr/>
          <p:nvPr/>
        </p:nvSpPr>
        <p:spPr>
          <a:xfrm>
            <a:off x="508000" y="3257550"/>
            <a:ext cx="3251200" cy="2616101"/>
          </a:xfrm>
          <a:prstGeom prst="rect">
            <a:avLst/>
          </a:prstGeom>
        </p:spPr>
        <p:txBody>
          <a:bodyPr wrap="square">
            <a:spAutoFit/>
          </a:bodyPr>
          <a:lstStyle/>
          <a:p>
            <a:r>
              <a:rPr lang="en-US" dirty="0" smtClean="0">
                <a:solidFill>
                  <a:schemeClr val="tx2">
                    <a:lumMod val="75000"/>
                  </a:schemeClr>
                </a:solidFill>
                <a:latin typeface="Tahoma" pitchFamily="34" charset="0"/>
                <a:ea typeface="Tahoma" pitchFamily="34" charset="0"/>
                <a:cs typeface="Tahoma" pitchFamily="34" charset="0"/>
              </a:rPr>
              <a:t>The Amway Center is dedicated to bringing the best entertainment (sporting, events, and concerts) to the Orlando Area.   They now provide the “Ultimate </a:t>
            </a:r>
            <a:r>
              <a:rPr lang="en-US" sz="2000" dirty="0" smtClean="0">
                <a:solidFill>
                  <a:schemeClr val="tx2">
                    <a:lumMod val="75000"/>
                  </a:schemeClr>
                </a:solidFill>
                <a:latin typeface="Tahoma" pitchFamily="34" charset="0"/>
                <a:ea typeface="Tahoma" pitchFamily="34" charset="0"/>
                <a:cs typeface="Tahoma" pitchFamily="34" charset="0"/>
              </a:rPr>
              <a:t>Venue</a:t>
            </a:r>
            <a:r>
              <a:rPr lang="en-US" dirty="0" smtClean="0">
                <a:solidFill>
                  <a:schemeClr val="tx2">
                    <a:lumMod val="75000"/>
                  </a:schemeClr>
                </a:solidFill>
                <a:latin typeface="Tahoma" pitchFamily="34" charset="0"/>
                <a:ea typeface="Tahoma" pitchFamily="34" charset="0"/>
                <a:cs typeface="Tahoma" pitchFamily="34" charset="0"/>
              </a:rPr>
              <a:t> for Every Performer”  and boast :</a:t>
            </a:r>
          </a:p>
          <a:p>
            <a:endParaRPr lang="en-US" dirty="0">
              <a:solidFill>
                <a:schemeClr val="tx2">
                  <a:lumMod val="75000"/>
                </a:schemeClr>
              </a:solidFill>
            </a:endParaRPr>
          </a:p>
        </p:txBody>
      </p:sp>
      <p:cxnSp>
        <p:nvCxnSpPr>
          <p:cNvPr id="9" name="Elbow Connector 8"/>
          <p:cNvCxnSpPr/>
          <p:nvPr/>
        </p:nvCxnSpPr>
        <p:spPr>
          <a:xfrm flipV="1">
            <a:off x="2032000" y="4171950"/>
            <a:ext cx="2438400" cy="1314450"/>
          </a:xfrm>
          <a:prstGeom prst="bentConnector3">
            <a:avLst>
              <a:gd name="adj1" fmla="val 82540"/>
            </a:avLst>
          </a:prstGeom>
          <a:ln w="28575">
            <a:solidFill>
              <a:schemeClr val="accent2">
                <a:lumMod val="7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257300"/>
            <a:ext cx="8229600" cy="914400"/>
          </a:xfrm>
          <a:ln w="22225" cap="rnd" cmpd="thinThick">
            <a:solidFill>
              <a:schemeClr val="accent1"/>
            </a:solidFill>
            <a:bevel/>
          </a:ln>
        </p:spPr>
        <p:txBody>
          <a:bodyPr>
            <a:noAutofit/>
          </a:bodyPr>
          <a:lstStyle/>
          <a:p>
            <a:r>
              <a:rPr lang="en-US" sz="1800" dirty="0" smtClean="0">
                <a:latin typeface="Poor Richard" pitchFamily="18" charset="0"/>
              </a:rPr>
              <a:t>The Amway Center was designed to reflect the character of the community, meet the goals of the users and build on the legacy of sports and entertainment in Orlando. </a:t>
            </a:r>
            <a:br>
              <a:rPr lang="en-US" sz="1800" dirty="0" smtClean="0">
                <a:latin typeface="Poor Richard" pitchFamily="18" charset="0"/>
              </a:rPr>
            </a:br>
            <a:r>
              <a:rPr lang="en-US" sz="1800" dirty="0" smtClean="0">
                <a:latin typeface="Poor Richard" pitchFamily="18" charset="0"/>
              </a:rPr>
              <a:t>So what are people saying?</a:t>
            </a:r>
            <a:endParaRPr lang="en-US" sz="1800" dirty="0">
              <a:latin typeface="Poor Richard" pitchFamily="18" charset="0"/>
            </a:endParaRPr>
          </a:p>
        </p:txBody>
      </p:sp>
      <p:pic>
        <p:nvPicPr>
          <p:cNvPr id="7" name="Picture 4"/>
          <p:cNvPicPr>
            <a:picLocks noChangeAspect="1" noChangeArrowheads="1"/>
          </p:cNvPicPr>
          <p:nvPr/>
        </p:nvPicPr>
        <p:blipFill>
          <a:blip r:embed="rId2" cstate="print"/>
          <a:srcRect/>
          <a:stretch>
            <a:fillRect/>
          </a:stretch>
        </p:blipFill>
        <p:spPr bwMode="auto">
          <a:xfrm>
            <a:off x="1950720" y="114301"/>
            <a:ext cx="4978400" cy="971550"/>
          </a:xfrm>
          <a:prstGeom prst="rect">
            <a:avLst/>
          </a:prstGeom>
          <a:noFill/>
          <a:ln w="9525">
            <a:noFill/>
            <a:miter lim="800000"/>
            <a:headEnd/>
            <a:tailEnd/>
          </a:ln>
        </p:spPr>
      </p:pic>
      <p:sp>
        <p:nvSpPr>
          <p:cNvPr id="8" name="TextBox 7"/>
          <p:cNvSpPr txBox="1"/>
          <p:nvPr/>
        </p:nvSpPr>
        <p:spPr>
          <a:xfrm>
            <a:off x="406400" y="3714750"/>
            <a:ext cx="3962400" cy="2031325"/>
          </a:xfrm>
          <a:prstGeom prst="rect">
            <a:avLst/>
          </a:prstGeom>
          <a:noFill/>
        </p:spPr>
        <p:txBody>
          <a:bodyPr wrap="square" rtlCol="0">
            <a:spAutoFit/>
          </a:bodyPr>
          <a:lstStyle/>
          <a:p>
            <a:pPr>
              <a:buNone/>
            </a:pPr>
            <a:r>
              <a:rPr lang="en-US" sz="1400" dirty="0" smtClean="0">
                <a:solidFill>
                  <a:schemeClr val="accent2">
                    <a:lumMod val="60000"/>
                    <a:lumOff val="40000"/>
                  </a:schemeClr>
                </a:solidFill>
                <a:latin typeface="Poor Richard" pitchFamily="18" charset="0"/>
              </a:rPr>
              <a:t>Orlando Mayor Buddy Dwyer, “This community venue was built by and is dedicated to the residents of Central Florida.  Previously, our region lacked the modern facilities needed to attract top notch entertainment and sporting events, forcing residents to travel elsewhere to experience them.  Orlando is now home to one of the most technologically-advanced areas in the country providing a vast array of cultural, sporting and entertainment options to residents.”</a:t>
            </a:r>
            <a:endParaRPr lang="en-US" sz="1400" dirty="0">
              <a:solidFill>
                <a:schemeClr val="accent2">
                  <a:lumMod val="60000"/>
                  <a:lumOff val="40000"/>
                </a:schemeClr>
              </a:solidFill>
              <a:latin typeface="Poor Richard" pitchFamily="18" charset="0"/>
            </a:endParaRPr>
          </a:p>
        </p:txBody>
      </p:sp>
      <p:sp>
        <p:nvSpPr>
          <p:cNvPr id="9" name="Content Placeholder 8"/>
          <p:cNvSpPr>
            <a:spLocks noGrp="1"/>
          </p:cNvSpPr>
          <p:nvPr>
            <p:ph sz="half" idx="1"/>
          </p:nvPr>
        </p:nvSpPr>
        <p:spPr>
          <a:xfrm>
            <a:off x="2438400" y="2343150"/>
            <a:ext cx="5486400" cy="1200150"/>
          </a:xfrm>
          <a:ln w="12700" cap="rnd" cmpd="thickThin">
            <a:solidFill>
              <a:schemeClr val="accent1"/>
            </a:solidFill>
          </a:ln>
          <a:effectLst>
            <a:innerShdw blurRad="63500" dist="50800" dir="13500000">
              <a:prstClr val="black">
                <a:alpha val="50000"/>
              </a:prstClr>
            </a:innerShdw>
          </a:effectLst>
          <a:scene3d>
            <a:camera prst="orthographicFront"/>
            <a:lightRig rig="threePt" dir="t"/>
          </a:scene3d>
          <a:sp3d>
            <a:bevelT w="19050"/>
          </a:sp3d>
        </p:spPr>
        <p:txBody>
          <a:bodyPr>
            <a:normAutofit fontScale="40000" lnSpcReduction="20000"/>
          </a:bodyPr>
          <a:lstStyle/>
          <a:p>
            <a:pPr algn="ctr">
              <a:buNone/>
            </a:pPr>
            <a:r>
              <a:rPr lang="en-US" dirty="0" smtClean="0"/>
              <a:t>	</a:t>
            </a:r>
            <a:r>
              <a:rPr lang="en-US" sz="4900" dirty="0" smtClean="0">
                <a:solidFill>
                  <a:schemeClr val="tx2">
                    <a:lumMod val="60000"/>
                    <a:lumOff val="40000"/>
                  </a:schemeClr>
                </a:solidFill>
                <a:latin typeface="Bodoni MT Black" pitchFamily="18" charset="0"/>
              </a:rPr>
              <a:t>"I'm very excited,” Irvin said. “I've been checking out the progress all year and can't wait to get inside.“ </a:t>
            </a:r>
          </a:p>
          <a:p>
            <a:pPr algn="ctr">
              <a:buNone/>
            </a:pPr>
            <a:r>
              <a:rPr lang="en-US" sz="4900" dirty="0" smtClean="0">
                <a:solidFill>
                  <a:schemeClr val="tx2">
                    <a:lumMod val="60000"/>
                    <a:lumOff val="40000"/>
                  </a:schemeClr>
                </a:solidFill>
                <a:latin typeface="Bodoni MT Black" pitchFamily="18" charset="0"/>
              </a:rPr>
              <a:t>Ed Irvin</a:t>
            </a:r>
          </a:p>
          <a:p>
            <a:pPr>
              <a:buNone/>
            </a:pPr>
            <a:endParaRPr lang="en-US" dirty="0">
              <a:solidFill>
                <a:schemeClr val="tx2">
                  <a:lumMod val="60000"/>
                  <a:lumOff val="40000"/>
                </a:schemeClr>
              </a:solidFill>
            </a:endParaRPr>
          </a:p>
        </p:txBody>
      </p:sp>
      <p:pic>
        <p:nvPicPr>
          <p:cNvPr id="14338" name="Picture 2"/>
          <p:cNvPicPr>
            <a:picLocks noChangeAspect="1" noChangeArrowheads="1"/>
          </p:cNvPicPr>
          <p:nvPr/>
        </p:nvPicPr>
        <p:blipFill>
          <a:blip r:embed="rId3" cstate="print"/>
          <a:srcRect/>
          <a:stretch>
            <a:fillRect/>
          </a:stretch>
        </p:blipFill>
        <p:spPr bwMode="auto">
          <a:xfrm>
            <a:off x="508001" y="2514600"/>
            <a:ext cx="1320799" cy="1143000"/>
          </a:xfrm>
          <a:prstGeom prst="rect">
            <a:avLst/>
          </a:prstGeom>
          <a:noFill/>
          <a:ln w="9525">
            <a:noFill/>
            <a:miter lim="800000"/>
            <a:headEnd/>
            <a:tailEnd/>
          </a:ln>
        </p:spPr>
      </p:pic>
      <p:pic>
        <p:nvPicPr>
          <p:cNvPr id="14339" name="Picture 3"/>
          <p:cNvPicPr>
            <a:picLocks noChangeAspect="1" noChangeArrowheads="1"/>
          </p:cNvPicPr>
          <p:nvPr/>
        </p:nvPicPr>
        <p:blipFill>
          <a:blip r:embed="rId4" cstate="print"/>
          <a:srcRect/>
          <a:stretch>
            <a:fillRect/>
          </a:stretch>
        </p:blipFill>
        <p:spPr bwMode="auto">
          <a:xfrm>
            <a:off x="7543800" y="5600700"/>
            <a:ext cx="1151467" cy="1000125"/>
          </a:xfrm>
          <a:prstGeom prst="rect">
            <a:avLst/>
          </a:prstGeom>
          <a:noFill/>
          <a:ln w="9525">
            <a:noFill/>
            <a:miter lim="800000"/>
            <a:headEnd/>
            <a:tailEnd/>
          </a:ln>
        </p:spPr>
      </p:pic>
      <p:sp>
        <p:nvSpPr>
          <p:cNvPr id="15" name="Content Placeholder 14"/>
          <p:cNvSpPr>
            <a:spLocks noGrp="1"/>
          </p:cNvSpPr>
          <p:nvPr>
            <p:ph sz="half" idx="2"/>
          </p:nvPr>
        </p:nvSpPr>
        <p:spPr>
          <a:xfrm>
            <a:off x="5029200" y="5143500"/>
            <a:ext cx="2514600" cy="1562100"/>
          </a:xfrm>
        </p:spPr>
        <p:txBody>
          <a:bodyPr>
            <a:normAutofit fontScale="40000" lnSpcReduction="20000"/>
          </a:bodyPr>
          <a:lstStyle/>
          <a:p>
            <a:pPr>
              <a:buNone/>
            </a:pPr>
            <a:r>
              <a:rPr lang="en-US" sz="1200" dirty="0" smtClean="0">
                <a:latin typeface="Poor Richard" pitchFamily="18" charset="0"/>
              </a:rPr>
              <a:t>	</a:t>
            </a:r>
            <a:r>
              <a:rPr lang="en-US" sz="3000" dirty="0" smtClean="0">
                <a:solidFill>
                  <a:schemeClr val="accent2">
                    <a:lumMod val="75000"/>
                  </a:schemeClr>
                </a:solidFill>
                <a:latin typeface="Poor Richard" pitchFamily="18" charset="0"/>
              </a:rPr>
              <a:t>Allen </a:t>
            </a:r>
            <a:r>
              <a:rPr lang="en-US" sz="3000" dirty="0">
                <a:solidFill>
                  <a:schemeClr val="accent2">
                    <a:lumMod val="75000"/>
                  </a:schemeClr>
                </a:solidFill>
                <a:latin typeface="Poor Richard" pitchFamily="18" charset="0"/>
              </a:rPr>
              <a:t>Johnson, the Executive Director of Orlando Venues which manages the Amway Center, “Orlando Venues exists to provide the citizens of Central Florida with a diverse collection of sports, arts and culture designed to excite, inspire and create the ultimate entertainment experience.”</a:t>
            </a:r>
          </a:p>
        </p:txBody>
      </p:sp>
      <p:sp>
        <p:nvSpPr>
          <p:cNvPr id="16" name="TextBox 15"/>
          <p:cNvSpPr txBox="1"/>
          <p:nvPr/>
        </p:nvSpPr>
        <p:spPr>
          <a:xfrm>
            <a:off x="4495800" y="3714750"/>
            <a:ext cx="4343400" cy="1200329"/>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en-US" dirty="0" smtClean="0">
                <a:solidFill>
                  <a:schemeClr val="bg1">
                    <a:lumMod val="50000"/>
                  </a:schemeClr>
                </a:solidFill>
                <a:latin typeface="+mj-lt"/>
              </a:rPr>
              <a:t>"This lobby is just huge to walk in,” said Todd Ludington from Orlando. “It's just open and lots of light and lots of windows. It’s incredible."</a:t>
            </a:r>
            <a:endParaRPr lang="en-US" dirty="0">
              <a:solidFill>
                <a:schemeClr val="bg1">
                  <a:lumMod val="50000"/>
                </a:schemeClr>
              </a:solidFill>
              <a:latin typeface="+mj-lt"/>
            </a:endParaRPr>
          </a:p>
        </p:txBody>
      </p:sp>
      <p:sp>
        <p:nvSpPr>
          <p:cNvPr id="17" name="TextBox 16"/>
          <p:cNvSpPr txBox="1"/>
          <p:nvPr/>
        </p:nvSpPr>
        <p:spPr>
          <a:xfrm>
            <a:off x="533400" y="5715000"/>
            <a:ext cx="4648200" cy="101566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2000" dirty="0" smtClean="0">
                <a:solidFill>
                  <a:schemeClr val="accent1">
                    <a:lumMod val="75000"/>
                  </a:schemeClr>
                </a:solidFill>
                <a:latin typeface="AR JULIAN" pitchFamily="2" charset="0"/>
              </a:rPr>
              <a:t>“It is gorgeous, and guess what? Plenty of bathrooms," said Joanna Wallace.</a:t>
            </a:r>
            <a:endParaRPr lang="en-US" sz="2000" dirty="0">
              <a:latin typeface="AR JULIAN" pitchFamily="2"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TextBox 2"/>
          <p:cNvSpPr txBox="1"/>
          <p:nvPr/>
        </p:nvSpPr>
        <p:spPr>
          <a:xfrm>
            <a:off x="4267200" y="304800"/>
            <a:ext cx="4648200" cy="1569660"/>
          </a:xfrm>
          <a:prstGeom prst="rect">
            <a:avLst/>
          </a:prstGeom>
          <a:noFill/>
        </p:spPr>
        <p:txBody>
          <a:bodyPr wrap="square" rtlCol="0">
            <a:spAutoFit/>
          </a:bodyPr>
          <a:lstStyle/>
          <a:p>
            <a:pPr algn="r"/>
            <a:r>
              <a:rPr lang="en-US" sz="3200" dirty="0" smtClean="0">
                <a:solidFill>
                  <a:schemeClr val="bg1"/>
                </a:solidFill>
              </a:rPr>
              <a:t>This is </a:t>
            </a:r>
            <a:r>
              <a:rPr lang="en-US" sz="3200" dirty="0" smtClean="0">
                <a:solidFill>
                  <a:schemeClr val="bg1"/>
                </a:solidFill>
              </a:rPr>
              <a:t>unlike </a:t>
            </a:r>
            <a:r>
              <a:rPr lang="en-US" sz="3200" u="sng" dirty="0" smtClean="0">
                <a:solidFill>
                  <a:schemeClr val="bg1"/>
                </a:solidFill>
              </a:rPr>
              <a:t>ANYTHING</a:t>
            </a:r>
            <a:r>
              <a:rPr lang="en-US" sz="3200" dirty="0" smtClean="0">
                <a:solidFill>
                  <a:schemeClr val="bg1"/>
                </a:solidFill>
              </a:rPr>
              <a:t> Orlando </a:t>
            </a:r>
            <a:r>
              <a:rPr lang="en-US" sz="3200" dirty="0" smtClean="0">
                <a:solidFill>
                  <a:schemeClr val="bg1"/>
                </a:solidFill>
              </a:rPr>
              <a:t>has ever seen</a:t>
            </a:r>
            <a:r>
              <a:rPr lang="en-US" sz="3200" dirty="0" smtClean="0">
                <a:solidFill>
                  <a:schemeClr val="bg1"/>
                </a:solidFill>
              </a:rPr>
              <a:t>! Come see for yourself!</a:t>
            </a:r>
            <a:endParaRPr lang="en-US" sz="3200" dirty="0">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TotalTime>
  <Words>236</Words>
  <Application>Microsoft Office PowerPoint</Application>
  <PresentationFormat>On-screen Show (4:3)</PresentationFormat>
  <Paragraphs>17</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The Amway Center  is a premier sports , events and entertainment venue in Orlando, Florida  and  the home of the Orlando Magic  of the NBA and the  Orlando Predators of the AFL.</vt:lpstr>
      <vt:lpstr>The Amway Center was designed to reflect the character of the community, meet the goals of the users and build on the legacy of sports and entertainment in Orlando.  So what are people saying?</vt:lpstr>
      <vt:lpstr>Slide 3</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colette</dc:creator>
  <cp:lastModifiedBy>colette</cp:lastModifiedBy>
  <cp:revision>18</cp:revision>
  <dcterms:created xsi:type="dcterms:W3CDTF">2010-11-17T00:10:20Z</dcterms:created>
  <dcterms:modified xsi:type="dcterms:W3CDTF">2010-11-29T23:40:49Z</dcterms:modified>
</cp:coreProperties>
</file>