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9"/>
  </p:handoutMasterIdLst>
  <p:sldIdLst>
    <p:sldId id="256" r:id="rId2"/>
    <p:sldId id="290" r:id="rId3"/>
    <p:sldId id="257" r:id="rId4"/>
    <p:sldId id="258" r:id="rId5"/>
    <p:sldId id="260" r:id="rId6"/>
    <p:sldId id="287" r:id="rId7"/>
    <p:sldId id="289" r:id="rId8"/>
    <p:sldId id="283" r:id="rId9"/>
    <p:sldId id="282" r:id="rId10"/>
    <p:sldId id="284" r:id="rId11"/>
    <p:sldId id="266" r:id="rId12"/>
    <p:sldId id="280" r:id="rId13"/>
    <p:sldId id="281" r:id="rId14"/>
    <p:sldId id="285" r:id="rId15"/>
    <p:sldId id="288" r:id="rId16"/>
    <p:sldId id="270" r:id="rId17"/>
    <p:sldId id="291" r:id="rId18"/>
  </p:sldIdLst>
  <p:sldSz cx="9144000" cy="6858000" type="screen4x3"/>
  <p:notesSz cx="6858000" cy="9083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4" autoAdjust="0"/>
    <p:restoredTop sz="94582" autoAdjust="0"/>
  </p:normalViewPr>
  <p:slideViewPr>
    <p:cSldViewPr>
      <p:cViewPr varScale="1">
        <p:scale>
          <a:sx n="69" d="100"/>
          <a:sy n="69" d="100"/>
        </p:scale>
        <p:origin x="-55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4184"/>
          </a:xfrm>
          <a:prstGeom prst="rect">
            <a:avLst/>
          </a:prstGeom>
        </p:spPr>
        <p:txBody>
          <a:bodyPr vert="horz" lIns="91440" tIns="45720" rIns="91440" bIns="45720" rtlCol="0"/>
          <a:lstStyle>
            <a:lvl1pPr algn="r">
              <a:defRPr sz="1200"/>
            </a:lvl1pPr>
          </a:lstStyle>
          <a:p>
            <a:fld id="{021C29B0-F31E-41FC-A925-4AD933736E4E}" type="datetimeFigureOut">
              <a:rPr lang="en-US" smtClean="0"/>
              <a:pPr/>
              <a:t>12/8/2010</a:t>
            </a:fld>
            <a:endParaRPr lang="en-US"/>
          </a:p>
        </p:txBody>
      </p:sp>
      <p:sp>
        <p:nvSpPr>
          <p:cNvPr id="4" name="Footer Placeholder 3"/>
          <p:cNvSpPr>
            <a:spLocks noGrp="1"/>
          </p:cNvSpPr>
          <p:nvPr>
            <p:ph type="ftr" sz="quarter" idx="2"/>
          </p:nvPr>
        </p:nvSpPr>
        <p:spPr>
          <a:xfrm>
            <a:off x="0" y="8627915"/>
            <a:ext cx="2971800" cy="4541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27915"/>
            <a:ext cx="2971800" cy="454184"/>
          </a:xfrm>
          <a:prstGeom prst="rect">
            <a:avLst/>
          </a:prstGeom>
        </p:spPr>
        <p:txBody>
          <a:bodyPr vert="horz" lIns="91440" tIns="45720" rIns="91440" bIns="45720" rtlCol="0" anchor="b"/>
          <a:lstStyle>
            <a:lvl1pPr algn="r">
              <a:defRPr sz="1200"/>
            </a:lvl1pPr>
          </a:lstStyle>
          <a:p>
            <a:fld id="{C6DD5DA5-5613-47BF-9730-8B8DCCEF2EE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5D3637D-F6A7-421F-B4C4-908E0095C676}" type="datetimeFigureOut">
              <a:rPr lang="en-US" smtClean="0"/>
              <a:pPr/>
              <a:t>12/8/2010</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41A0CE5-260E-4508-8A61-DD3602569674}" type="slidenum">
              <a:rPr lang="en-US" smtClean="0"/>
              <a:pPr/>
              <a:t>‹#›</a:t>
            </a:fld>
            <a:endParaRPr lang="en-US" dirty="0"/>
          </a:p>
        </p:txBody>
      </p:sp>
    </p:spTree>
  </p:cSld>
  <p:clrMapOvr>
    <a:masterClrMapping/>
  </p:clrMapOvr>
  <p:transition spd="med" advClick="0" advTm="5000">
    <p:wipe/>
    <p:sndAc>
      <p:stSnd>
        <p:snd r:embed="rId1" name="arrow.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5D3637D-F6A7-421F-B4C4-908E0095C676}" type="datetimeFigureOut">
              <a:rPr lang="en-US" smtClean="0"/>
              <a:pPr/>
              <a:t>12/8/2010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41A0CE5-260E-4508-8A61-DD3602569674}" type="slidenum">
              <a:rPr lang="en-US" smtClean="0"/>
              <a:pPr/>
              <a:t>‹#›</a:t>
            </a:fld>
            <a:endParaRPr lang="en-US" dirty="0"/>
          </a:p>
        </p:txBody>
      </p:sp>
    </p:spTree>
  </p:cSld>
  <p:clrMapOvr>
    <a:masterClrMapping/>
  </p:clrMapOvr>
  <p:transition spd="med" advClick="0" advTm="5000">
    <p:wipe/>
    <p:sndAc>
      <p:stSnd>
        <p:snd r:embed="rId1" name="arrow.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5D3637D-F6A7-421F-B4C4-908E0095C676}" type="datetimeFigureOut">
              <a:rPr lang="en-US" smtClean="0"/>
              <a:pPr/>
              <a:t>12/8/2010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41A0CE5-260E-4508-8A61-DD3602569674}" type="slidenum">
              <a:rPr lang="en-US" smtClean="0"/>
              <a:pPr/>
              <a:t>‹#›</a:t>
            </a:fld>
            <a:endParaRPr lang="en-US" dirty="0"/>
          </a:p>
        </p:txBody>
      </p:sp>
    </p:spTree>
  </p:cSld>
  <p:clrMapOvr>
    <a:masterClrMapping/>
  </p:clrMapOvr>
  <p:transition spd="med" advClick="0" advTm="5000">
    <p:wipe/>
    <p:sndAc>
      <p:stSnd>
        <p:snd r:embed="rId1" name="arrow.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5D3637D-F6A7-421F-B4C4-908E0095C676}" type="datetimeFigureOut">
              <a:rPr lang="en-US" smtClean="0"/>
              <a:pPr/>
              <a:t>12/8/2010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41A0CE5-260E-4508-8A61-DD3602569674}"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med" advClick="0" advTm="5000">
    <p:wipe/>
    <p:sndAc>
      <p:stSnd>
        <p:snd r:embed="rId1" name="arrow.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5D3637D-F6A7-421F-B4C4-908E0095C676}" type="datetimeFigureOut">
              <a:rPr lang="en-US" smtClean="0"/>
              <a:pPr/>
              <a:t>12/8/2010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41A0CE5-260E-4508-8A61-DD3602569674}"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spd="med" advClick="0" advTm="5000">
    <p:wipe/>
    <p:sndAc>
      <p:stSnd>
        <p:snd r:embed="rId1" name="arrow.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5D3637D-F6A7-421F-B4C4-908E0095C676}" type="datetimeFigureOut">
              <a:rPr lang="en-US" smtClean="0"/>
              <a:pPr/>
              <a:t>12/8/2010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41A0CE5-260E-4508-8A61-DD3602569674}"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advClick="0" advTm="5000">
    <p:wipe/>
    <p:sndAc>
      <p:stSnd>
        <p:snd r:embed="rId1" name="arrow.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5D3637D-F6A7-421F-B4C4-908E0095C676}" type="datetimeFigureOut">
              <a:rPr lang="en-US" smtClean="0"/>
              <a:pPr/>
              <a:t>12/8/2010</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541A0CE5-260E-4508-8A61-DD360256967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advClick="0" advTm="5000">
    <p:wipe/>
    <p:sndAc>
      <p:stSnd>
        <p:snd r:embed="rId1" name="arrow.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5D3637D-F6A7-421F-B4C4-908E0095C676}" type="datetimeFigureOut">
              <a:rPr lang="en-US" smtClean="0"/>
              <a:pPr/>
              <a:t>12/8/2010</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541A0CE5-260E-4508-8A61-DD3602569674}"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advClick="0" advTm="5000">
    <p:wipe/>
    <p:sndAc>
      <p:stSnd>
        <p:snd r:embed="rId1" name="arrow.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5D3637D-F6A7-421F-B4C4-908E0095C676}" type="datetimeFigureOut">
              <a:rPr lang="en-US" smtClean="0"/>
              <a:pPr/>
              <a:t>12/8/2010</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541A0CE5-260E-4508-8A61-DD3602569674}" type="slidenum">
              <a:rPr lang="en-US" smtClean="0"/>
              <a:pPr/>
              <a:t>‹#›</a:t>
            </a:fld>
            <a:endParaRPr lang="en-US" dirty="0"/>
          </a:p>
        </p:txBody>
      </p:sp>
    </p:spTree>
  </p:cSld>
  <p:clrMapOvr>
    <a:masterClrMapping/>
  </p:clrMapOvr>
  <p:transition spd="med" advClick="0" advTm="5000">
    <p:wipe/>
    <p:sndAc>
      <p:stSnd>
        <p:snd r:embed="rId1" name="arrow.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5D3637D-F6A7-421F-B4C4-908E0095C676}" type="datetimeFigureOut">
              <a:rPr lang="en-US" smtClean="0"/>
              <a:pPr/>
              <a:t>12/8/2010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41A0CE5-260E-4508-8A61-DD360256967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advClick="0" advTm="5000">
    <p:wipe/>
    <p:sndAc>
      <p:stSnd>
        <p:snd r:embed="rId1" name="arrow.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5D3637D-F6A7-421F-B4C4-908E0095C676}" type="datetimeFigureOut">
              <a:rPr lang="en-US" smtClean="0"/>
              <a:pPr/>
              <a:t>12/8/2010</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41A0CE5-260E-4508-8A61-DD3602569674}"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spd="med" advClick="0" advTm="5000">
    <p:wipe/>
    <p:sndAc>
      <p:stSnd>
        <p:snd r:embed="rId1" name="arrow.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5D3637D-F6A7-421F-B4C4-908E0095C676}" type="datetimeFigureOut">
              <a:rPr lang="en-US" smtClean="0"/>
              <a:pPr/>
              <a:t>12/8/2010</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41A0CE5-260E-4508-8A61-DD360256967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advTm="5000">
    <p:wipe/>
    <p:sndAc>
      <p:stSnd>
        <p:snd r:embed="rId13" name="arrow.wav"/>
      </p:stSnd>
    </p:sndAc>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orlandosentinel.com/sports/highschool/varsitylife/os-amway-varsity-life-111410-20101114,0,4884856.story" TargetMode="External"/><Relationship Id="rId3" Type="http://schemas.openxmlformats.org/officeDocument/2006/relationships/hyperlink" Target="http://www.daktronics.com/Company/NewsReleases/Pages/OrlandoMagic.aspx" TargetMode="External"/><Relationship Id="rId7" Type="http://schemas.openxmlformats.org/officeDocument/2006/relationships/hyperlink" Target="http://articles.orlandosentinel.com/2010-04-03/news/os-magic-arena-junk-bonds-20100403_1_arena-bonds-default-fitch-ratings"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www.amwaycenter.com/venue" TargetMode="External"/><Relationship Id="rId11" Type="http://schemas.openxmlformats.org/officeDocument/2006/relationships/hyperlink" Target="http://blogs.orlandosentinel.com/entertainment_stage_theat/?p=10408" TargetMode="External"/><Relationship Id="rId5" Type="http://schemas.openxmlformats.org/officeDocument/2006/relationships/hyperlink" Target="http://articles.orlandosentinel.com/2006-12-23/news/ARENA23_1_orlando-magic-deal-city-commissioners" TargetMode="External"/><Relationship Id="rId10" Type="http://schemas.openxmlformats.org/officeDocument/2006/relationships/hyperlink" Target="http://www.orlandosentinel.com/news/local/os-florida-classic-advance-20101119,0,5121074.story" TargetMode="External"/><Relationship Id="rId4" Type="http://schemas.openxmlformats.org/officeDocument/2006/relationships/hyperlink" Target="http://amwaycenter.com/press-room/press-releases" TargetMode="External"/><Relationship Id="rId9" Type="http://schemas.openxmlformats.org/officeDocument/2006/relationships/hyperlink" Target="http://www.cityoforlando.net/elected/parramore/history.htm" TargetMode="Externa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8200"/>
            <a:ext cx="5638800" cy="1470025"/>
          </a:xfrm>
        </p:spPr>
        <p:txBody>
          <a:bodyPr>
            <a:normAutofit fontScale="90000"/>
          </a:bodyPr>
          <a:lstStyle/>
          <a:p>
            <a:r>
              <a:rPr lang="en-US" dirty="0" smtClean="0"/>
              <a:t>Amway Center</a:t>
            </a:r>
            <a:br>
              <a:rPr lang="en-US" dirty="0" smtClean="0"/>
            </a:br>
            <a:r>
              <a:rPr lang="en-US" dirty="0" smtClean="0"/>
              <a:t>Orlando Florida</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By Determined Colette</a:t>
            </a:r>
          </a:p>
          <a:p>
            <a:r>
              <a:rPr lang="en-US" dirty="0" smtClean="0"/>
              <a:t>Changing Sally</a:t>
            </a:r>
          </a:p>
          <a:p>
            <a:r>
              <a:rPr lang="en-US" dirty="0" smtClean="0"/>
              <a:t>Determined Marie</a:t>
            </a:r>
          </a:p>
          <a:p>
            <a:r>
              <a:rPr lang="en-US" dirty="0" smtClean="0"/>
              <a:t>Joy Yashica</a:t>
            </a:r>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588000" y="304800"/>
            <a:ext cx="3556000" cy="2667000"/>
          </a:xfrm>
          <a:prstGeom prst="rect">
            <a:avLst/>
          </a:prstGeom>
          <a:noFill/>
          <a:ln w="9525">
            <a:noFill/>
            <a:miter lim="800000"/>
            <a:headEnd/>
            <a:tailEnd/>
          </a:ln>
        </p:spPr>
      </p:pic>
    </p:spTree>
  </p:cSld>
  <p:clrMapOvr>
    <a:masterClrMapping/>
  </p:clrMapOvr>
  <p:transition spd="med" advClick="0" advTm="5000">
    <p:wipe/>
    <p:sndAc>
      <p:stSnd>
        <p:snd r:embed="rId2" name="camera.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33400" y="914400"/>
            <a:ext cx="8229600" cy="1295400"/>
          </a:xfrm>
          <a:ln w="22225" cap="rnd" cmpd="thinThick">
            <a:solidFill>
              <a:schemeClr val="accent1"/>
            </a:solidFill>
            <a:bevel/>
          </a:ln>
        </p:spPr>
        <p:txBody>
          <a:bodyPr>
            <a:noAutofit/>
          </a:bodyPr>
          <a:lstStyle/>
          <a:p>
            <a:r>
              <a:rPr lang="en-US" sz="1800" dirty="0" smtClean="0">
                <a:latin typeface="Poor Richard" pitchFamily="18" charset="0"/>
              </a:rPr>
              <a:t>The Amway Center was designed to reflect the character of the community, meet the goals of the users and build on the legacy of sports and entertainment in Orlando. </a:t>
            </a:r>
            <a:br>
              <a:rPr lang="en-US" sz="1800" dirty="0" smtClean="0">
                <a:latin typeface="Poor Richard" pitchFamily="18" charset="0"/>
              </a:rPr>
            </a:br>
            <a:r>
              <a:rPr lang="en-US" sz="1800" dirty="0" smtClean="0">
                <a:latin typeface="Poor Richard" pitchFamily="18" charset="0"/>
              </a:rPr>
              <a:t>So what are people saying?</a:t>
            </a:r>
            <a:endParaRPr lang="en-US" sz="1800" dirty="0">
              <a:latin typeface="Poor Richard" pitchFamily="18" charset="0"/>
            </a:endParaRPr>
          </a:p>
        </p:txBody>
      </p:sp>
      <p:sp>
        <p:nvSpPr>
          <p:cNvPr id="9" name="Content Placeholder 8"/>
          <p:cNvSpPr>
            <a:spLocks noGrp="1"/>
          </p:cNvSpPr>
          <p:nvPr>
            <p:ph sz="half" idx="4294967295"/>
          </p:nvPr>
        </p:nvSpPr>
        <p:spPr>
          <a:xfrm>
            <a:off x="3276600" y="2286000"/>
            <a:ext cx="5486400" cy="1200150"/>
          </a:xfrm>
          <a:ln w="12700" cap="rnd" cmpd="thickThin">
            <a:solidFill>
              <a:schemeClr val="accent1"/>
            </a:solidFill>
          </a:ln>
          <a:effectLst>
            <a:innerShdw blurRad="63500" dist="50800" dir="13500000">
              <a:prstClr val="black">
                <a:alpha val="50000"/>
              </a:prstClr>
            </a:innerShdw>
          </a:effectLst>
          <a:scene3d>
            <a:camera prst="orthographicFront"/>
            <a:lightRig rig="threePt" dir="t"/>
          </a:scene3d>
          <a:sp3d>
            <a:bevelT w="19050"/>
          </a:sp3d>
        </p:spPr>
        <p:txBody>
          <a:bodyPr>
            <a:normAutofit fontScale="40000" lnSpcReduction="20000"/>
          </a:bodyPr>
          <a:lstStyle/>
          <a:p>
            <a:pPr algn="ctr">
              <a:buNone/>
            </a:pPr>
            <a:r>
              <a:rPr lang="en-US" dirty="0" smtClean="0"/>
              <a:t>	</a:t>
            </a:r>
            <a:r>
              <a:rPr lang="en-US" sz="4900" dirty="0" smtClean="0">
                <a:solidFill>
                  <a:schemeClr val="tx2">
                    <a:lumMod val="60000"/>
                    <a:lumOff val="40000"/>
                  </a:schemeClr>
                </a:solidFill>
                <a:latin typeface="Bodoni MT Black" pitchFamily="18" charset="0"/>
              </a:rPr>
              <a:t>"I'm very excited,” Irvin said. “I've been checking out the progress all year and can't wait to get inside.“ </a:t>
            </a:r>
          </a:p>
          <a:p>
            <a:pPr algn="ctr">
              <a:buNone/>
            </a:pPr>
            <a:r>
              <a:rPr lang="en-US" sz="4900" dirty="0" smtClean="0">
                <a:solidFill>
                  <a:schemeClr val="tx2">
                    <a:lumMod val="60000"/>
                    <a:lumOff val="40000"/>
                  </a:schemeClr>
                </a:solidFill>
                <a:latin typeface="Bodoni MT Black" pitchFamily="18" charset="0"/>
              </a:rPr>
              <a:t>Ed Irvin</a:t>
            </a:r>
          </a:p>
          <a:p>
            <a:pPr>
              <a:buNone/>
            </a:pPr>
            <a:endParaRPr lang="en-US" dirty="0">
              <a:solidFill>
                <a:schemeClr val="tx2">
                  <a:lumMod val="60000"/>
                  <a:lumOff val="40000"/>
                </a:schemeClr>
              </a:solidFill>
            </a:endParaRPr>
          </a:p>
        </p:txBody>
      </p:sp>
      <p:sp>
        <p:nvSpPr>
          <p:cNvPr id="15" name="Content Placeholder 14"/>
          <p:cNvSpPr>
            <a:spLocks noGrp="1"/>
          </p:cNvSpPr>
          <p:nvPr>
            <p:ph sz="half" idx="4294967295"/>
          </p:nvPr>
        </p:nvSpPr>
        <p:spPr>
          <a:xfrm>
            <a:off x="5410200" y="4800600"/>
            <a:ext cx="3276600" cy="1524000"/>
          </a:xfrm>
        </p:spPr>
        <p:txBody>
          <a:bodyPr>
            <a:normAutofit fontScale="40000" lnSpcReduction="20000"/>
          </a:bodyPr>
          <a:lstStyle/>
          <a:p>
            <a:pPr>
              <a:buNone/>
            </a:pPr>
            <a:r>
              <a:rPr lang="en-US" sz="1200" dirty="0" smtClean="0">
                <a:latin typeface="Poor Richard" pitchFamily="18" charset="0"/>
              </a:rPr>
              <a:t>	</a:t>
            </a:r>
            <a:r>
              <a:rPr lang="en-US" sz="3000" dirty="0" smtClean="0">
                <a:solidFill>
                  <a:schemeClr val="accent2">
                    <a:lumMod val="75000"/>
                  </a:schemeClr>
                </a:solidFill>
                <a:latin typeface="Poor Richard" pitchFamily="18" charset="0"/>
              </a:rPr>
              <a:t>Allen </a:t>
            </a:r>
            <a:r>
              <a:rPr lang="en-US" sz="3000" dirty="0">
                <a:solidFill>
                  <a:schemeClr val="accent2">
                    <a:lumMod val="75000"/>
                  </a:schemeClr>
                </a:solidFill>
                <a:latin typeface="Poor Richard" pitchFamily="18" charset="0"/>
              </a:rPr>
              <a:t>Johnson, the Executive Director of Orlando Venues which manages the Amway Center, “Orlando Venues exists to provide the citizens of Central Florida with a diverse collection of sports, arts and culture designed to excite, inspire and create the ultimate entertainment experience.”</a:t>
            </a:r>
          </a:p>
        </p:txBody>
      </p:sp>
      <p:pic>
        <p:nvPicPr>
          <p:cNvPr id="7" name="Picture 4"/>
          <p:cNvPicPr>
            <a:picLocks noChangeAspect="1" noChangeArrowheads="1"/>
          </p:cNvPicPr>
          <p:nvPr/>
        </p:nvPicPr>
        <p:blipFill>
          <a:blip r:embed="rId3" cstate="print"/>
          <a:srcRect/>
          <a:stretch>
            <a:fillRect/>
          </a:stretch>
        </p:blipFill>
        <p:spPr bwMode="auto">
          <a:xfrm>
            <a:off x="1981200" y="0"/>
            <a:ext cx="4978400" cy="971550"/>
          </a:xfrm>
          <a:prstGeom prst="rect">
            <a:avLst/>
          </a:prstGeom>
          <a:noFill/>
          <a:ln w="9525">
            <a:noFill/>
            <a:miter lim="800000"/>
            <a:headEnd/>
            <a:tailEnd/>
          </a:ln>
        </p:spPr>
      </p:pic>
      <p:sp>
        <p:nvSpPr>
          <p:cNvPr id="8" name="TextBox 7"/>
          <p:cNvSpPr txBox="1"/>
          <p:nvPr/>
        </p:nvSpPr>
        <p:spPr>
          <a:xfrm>
            <a:off x="0" y="3352800"/>
            <a:ext cx="4267200" cy="2462213"/>
          </a:xfrm>
          <a:prstGeom prst="rect">
            <a:avLst/>
          </a:prstGeom>
          <a:noFill/>
        </p:spPr>
        <p:txBody>
          <a:bodyPr wrap="square" rtlCol="0">
            <a:spAutoFit/>
          </a:bodyPr>
          <a:lstStyle/>
          <a:p>
            <a:pPr>
              <a:buNone/>
            </a:pPr>
            <a:r>
              <a:rPr lang="en-US" sz="1400" dirty="0" smtClean="0">
                <a:solidFill>
                  <a:schemeClr val="accent2">
                    <a:lumMod val="60000"/>
                    <a:lumOff val="40000"/>
                  </a:schemeClr>
                </a:solidFill>
                <a:latin typeface="Poor Richard" pitchFamily="18" charset="0"/>
              </a:rPr>
              <a:t>Orlando Mayor Buddy Dwyer, “This community venue was built by and is dedicated to the residents of Central Florida.  Previously, our region lacked the modern facilities needed to attract top notch entertainment and sporting events, forcing residents to travel elsewhere to experience them.  Orlando is now home to one of the most technologically-advanced areas in the country providing a vast array of cultural, sporting and entertainment options to residents.”</a:t>
            </a:r>
            <a:endParaRPr lang="en-US" sz="1400" dirty="0">
              <a:solidFill>
                <a:schemeClr val="accent2">
                  <a:lumMod val="60000"/>
                  <a:lumOff val="40000"/>
                </a:schemeClr>
              </a:solidFill>
              <a:latin typeface="Poor Richard" pitchFamily="18" charset="0"/>
            </a:endParaRPr>
          </a:p>
        </p:txBody>
      </p:sp>
      <p:pic>
        <p:nvPicPr>
          <p:cNvPr id="14338" name="Picture 2"/>
          <p:cNvPicPr>
            <a:picLocks noChangeAspect="1" noChangeArrowheads="1"/>
          </p:cNvPicPr>
          <p:nvPr/>
        </p:nvPicPr>
        <p:blipFill>
          <a:blip r:embed="rId4" cstate="print"/>
          <a:srcRect/>
          <a:stretch>
            <a:fillRect/>
          </a:stretch>
        </p:blipFill>
        <p:spPr bwMode="auto">
          <a:xfrm>
            <a:off x="457200" y="2209800"/>
            <a:ext cx="1320799" cy="1143000"/>
          </a:xfrm>
          <a:prstGeom prst="rect">
            <a:avLst/>
          </a:prstGeom>
          <a:noFill/>
          <a:ln w="9525">
            <a:noFill/>
            <a:miter lim="800000"/>
            <a:headEnd/>
            <a:tailEnd/>
          </a:ln>
        </p:spPr>
      </p:pic>
      <p:pic>
        <p:nvPicPr>
          <p:cNvPr id="14339" name="Picture 3"/>
          <p:cNvPicPr>
            <a:picLocks noChangeAspect="1" noChangeArrowheads="1"/>
          </p:cNvPicPr>
          <p:nvPr/>
        </p:nvPicPr>
        <p:blipFill>
          <a:blip r:embed="rId5" cstate="print"/>
          <a:srcRect/>
          <a:stretch>
            <a:fillRect/>
          </a:stretch>
        </p:blipFill>
        <p:spPr bwMode="auto">
          <a:xfrm>
            <a:off x="7992533" y="5857875"/>
            <a:ext cx="1151467" cy="1000125"/>
          </a:xfrm>
          <a:prstGeom prst="rect">
            <a:avLst/>
          </a:prstGeom>
          <a:noFill/>
          <a:ln w="9525">
            <a:noFill/>
            <a:miter lim="800000"/>
            <a:headEnd/>
            <a:tailEnd/>
          </a:ln>
        </p:spPr>
      </p:pic>
      <p:sp>
        <p:nvSpPr>
          <p:cNvPr id="16" name="TextBox 15"/>
          <p:cNvSpPr txBox="1"/>
          <p:nvPr/>
        </p:nvSpPr>
        <p:spPr>
          <a:xfrm>
            <a:off x="4495800" y="3581400"/>
            <a:ext cx="4343400"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smtClean="0">
                <a:solidFill>
                  <a:schemeClr val="bg1">
                    <a:lumMod val="50000"/>
                  </a:schemeClr>
                </a:solidFill>
                <a:latin typeface="+mj-lt"/>
              </a:rPr>
              <a:t>"This lobby is just huge to walk in,” said Todd Ludington from Orlando. “It's just open and lots of light and lots of windows. It’s incredible."</a:t>
            </a:r>
            <a:endParaRPr lang="en-US" dirty="0">
              <a:solidFill>
                <a:schemeClr val="bg1">
                  <a:lumMod val="50000"/>
                </a:schemeClr>
              </a:solidFill>
              <a:latin typeface="+mj-lt"/>
            </a:endParaRPr>
          </a:p>
        </p:txBody>
      </p:sp>
      <p:sp>
        <p:nvSpPr>
          <p:cNvPr id="17" name="TextBox 16"/>
          <p:cNvSpPr txBox="1"/>
          <p:nvPr/>
        </p:nvSpPr>
        <p:spPr>
          <a:xfrm>
            <a:off x="1143000" y="5562600"/>
            <a:ext cx="464820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dirty="0" smtClean="0">
                <a:solidFill>
                  <a:schemeClr val="accent1">
                    <a:lumMod val="75000"/>
                  </a:schemeClr>
                </a:solidFill>
                <a:latin typeface="AR JULIAN" pitchFamily="2" charset="0"/>
              </a:rPr>
              <a:t>“It is gorgeous, and guess what? Plenty of bathrooms," said Joanna Wallace.</a:t>
            </a:r>
            <a:endParaRPr lang="en-US" sz="2000" dirty="0">
              <a:latin typeface="AR JULIAN" pitchFamily="2" charset="0"/>
            </a:endParaRPr>
          </a:p>
        </p:txBody>
      </p:sp>
    </p:spTree>
  </p:cSld>
  <p:clrMapOvr>
    <a:masterClrMapping/>
  </p:clrMapOvr>
  <p:transition spd="med" advClick="0" advTm="5000">
    <p:wipe/>
    <p:sndAc>
      <p:stSnd>
        <p:snd r:embed="rId2" name="arrow.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lvl="0"/>
            <a:r>
              <a:rPr lang="en-US" dirty="0" smtClean="0"/>
              <a:t>Two NBA locker rooms; large home and visiting arena football/hockey locker rooms; six star performer dressing rooms; green rooms for staging and hospitality; additional auxiliary locker rooms, including an official’s locker room.</a:t>
            </a:r>
          </a:p>
          <a:p>
            <a:pPr>
              <a:buNone/>
            </a:pPr>
            <a:r>
              <a:rPr lang="en-US" dirty="0" smtClean="0"/>
              <a:t> </a:t>
            </a:r>
          </a:p>
          <a:p>
            <a:pPr lvl="0"/>
            <a:r>
              <a:rPr lang="en-US" dirty="0" smtClean="0"/>
              <a:t>Full basketball practice court that can also be sued for events seating up to 500 people.</a:t>
            </a:r>
          </a:p>
          <a:p>
            <a:pPr>
              <a:buNone/>
            </a:pPr>
            <a:r>
              <a:rPr lang="en-US" dirty="0" smtClean="0"/>
              <a:t> </a:t>
            </a:r>
          </a:p>
          <a:p>
            <a:pPr lvl="0"/>
            <a:r>
              <a:rPr lang="en-US" dirty="0" smtClean="0"/>
              <a:t>Media interview room and working media facilities on Event Level.</a:t>
            </a:r>
          </a:p>
          <a:p>
            <a:pPr>
              <a:buNone/>
            </a:pPr>
            <a:r>
              <a:rPr lang="en-US" dirty="0" smtClean="0"/>
              <a:t> </a:t>
            </a:r>
          </a:p>
          <a:p>
            <a:pPr lvl="0"/>
            <a:r>
              <a:rPr lang="en-US" dirty="0" smtClean="0"/>
              <a:t>Large LED video board on I-4 exterior façade for event advertising.</a:t>
            </a:r>
          </a:p>
          <a:p>
            <a:pPr>
              <a:buNone/>
            </a:pPr>
            <a:r>
              <a:rPr lang="en-US" dirty="0" smtClean="0"/>
              <a:t> </a:t>
            </a:r>
          </a:p>
          <a:p>
            <a:pPr lvl="0"/>
            <a:r>
              <a:rPr lang="en-US" dirty="0" smtClean="0"/>
              <a:t>31,000 sq ft arena floor can be used for exhibition/trade show space, banquets and meetings.</a:t>
            </a:r>
          </a:p>
          <a:p>
            <a:pPr>
              <a:buNone/>
            </a:pPr>
            <a:r>
              <a:rPr lang="en-US" dirty="0" smtClean="0"/>
              <a:t> </a:t>
            </a:r>
          </a:p>
          <a:p>
            <a:pPr lvl="0"/>
            <a:r>
              <a:rPr lang="en-US" dirty="0" smtClean="0"/>
              <a:t>Five banquet rooms and a conference room on the Club Level.</a:t>
            </a:r>
          </a:p>
          <a:p>
            <a:pPr>
              <a:buNone/>
            </a:pPr>
            <a:r>
              <a:rPr lang="en-US" dirty="0" smtClean="0"/>
              <a:t> </a:t>
            </a:r>
          </a:p>
          <a:p>
            <a:pPr lvl="0"/>
            <a:r>
              <a:rPr lang="en-US" dirty="0" smtClean="0"/>
              <a:t>Six loading docks.</a:t>
            </a:r>
          </a:p>
          <a:p>
            <a:endParaRPr lang="en-US" dirty="0"/>
          </a:p>
        </p:txBody>
      </p:sp>
      <p:sp>
        <p:nvSpPr>
          <p:cNvPr id="3" name="Title 2"/>
          <p:cNvSpPr>
            <a:spLocks noGrp="1"/>
          </p:cNvSpPr>
          <p:nvPr>
            <p:ph type="title"/>
          </p:nvPr>
        </p:nvSpPr>
        <p:spPr/>
        <p:txBody>
          <a:bodyPr>
            <a:normAutofit fontScale="90000"/>
          </a:bodyPr>
          <a:lstStyle/>
          <a:p>
            <a:r>
              <a:rPr lang="en-US" dirty="0" smtClean="0">
                <a:solidFill>
                  <a:schemeClr val="accent3"/>
                </a:solidFill>
              </a:rPr>
              <a:t>Future Amway Center Events/Plans</a:t>
            </a:r>
            <a:endParaRPr lang="en-US" dirty="0">
              <a:solidFill>
                <a:schemeClr val="accent3"/>
              </a:solidFill>
            </a:endParaRPr>
          </a:p>
        </p:txBody>
      </p:sp>
    </p:spTree>
  </p:cSld>
  <p:clrMapOvr>
    <a:masterClrMapping/>
  </p:clrMapOvr>
  <p:transition spd="med" advClick="0" advTm="5000">
    <p:wipe/>
    <p:sndAc>
      <p:stSnd>
        <p:snd r:embed="rId2" name="arrow.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unctionalHead.jpg"/>
          <p:cNvPicPr>
            <a:picLocks noChangeAspect="1"/>
          </p:cNvPicPr>
          <p:nvPr/>
        </p:nvPicPr>
        <p:blipFill>
          <a:blip r:embed="rId3" cstate="print"/>
          <a:stretch>
            <a:fillRect/>
          </a:stretch>
        </p:blipFill>
        <p:spPr>
          <a:xfrm>
            <a:off x="381000" y="0"/>
            <a:ext cx="4104409" cy="6019800"/>
          </a:xfrm>
          <a:prstGeom prst="rect">
            <a:avLst/>
          </a:prstGeom>
        </p:spPr>
      </p:pic>
      <p:pic>
        <p:nvPicPr>
          <p:cNvPr id="3" name="Picture 2" descr="EmpowermentCombined3.jpg"/>
          <p:cNvPicPr>
            <a:picLocks noChangeAspect="1"/>
          </p:cNvPicPr>
          <p:nvPr/>
        </p:nvPicPr>
        <p:blipFill>
          <a:blip r:embed="rId4" cstate="print"/>
          <a:stretch>
            <a:fillRect/>
          </a:stretch>
        </p:blipFill>
        <p:spPr>
          <a:xfrm>
            <a:off x="4724400" y="0"/>
            <a:ext cx="4121728" cy="6172200"/>
          </a:xfrm>
          <a:prstGeom prst="rect">
            <a:avLst/>
          </a:prstGeom>
        </p:spPr>
      </p:pic>
    </p:spTree>
  </p:cSld>
  <p:clrMapOvr>
    <a:masterClrMapping/>
  </p:clrMapOvr>
  <p:transition spd="med" advClick="0" advTm="5000">
    <p:wipe/>
    <p:sndAc>
      <p:stSnd>
        <p:snd r:embed="rId2" name="arrow.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powermentCombined32.jpg"/>
          <p:cNvPicPr>
            <a:picLocks noChangeAspect="1"/>
          </p:cNvPicPr>
          <p:nvPr/>
        </p:nvPicPr>
        <p:blipFill>
          <a:blip r:embed="rId3" cstate="print"/>
          <a:stretch>
            <a:fillRect/>
          </a:stretch>
        </p:blipFill>
        <p:spPr>
          <a:xfrm>
            <a:off x="4343400" y="152400"/>
            <a:ext cx="4537364" cy="5871882"/>
          </a:xfrm>
          <a:prstGeom prst="rect">
            <a:avLst/>
          </a:prstGeom>
        </p:spPr>
      </p:pic>
      <p:sp>
        <p:nvSpPr>
          <p:cNvPr id="7" name="TextBox 6"/>
          <p:cNvSpPr txBox="1"/>
          <p:nvPr/>
        </p:nvSpPr>
        <p:spPr>
          <a:xfrm>
            <a:off x="4572000" y="3886200"/>
            <a:ext cx="4191000" cy="2400657"/>
          </a:xfrm>
          <a:prstGeom prst="rect">
            <a:avLst/>
          </a:prstGeom>
          <a:noFill/>
        </p:spPr>
        <p:txBody>
          <a:bodyPr wrap="square" rtlCol="0">
            <a:spAutoFit/>
          </a:bodyPr>
          <a:lstStyle/>
          <a:p>
            <a:r>
              <a:rPr lang="en-US" sz="1000" dirty="0" smtClean="0">
                <a:latin typeface="Arial Narrow" pitchFamily="34" charset="0"/>
              </a:rPr>
              <a:t>Daktronics, Inc. will WOW the world with its integrated super system both inside and outside the Amway Center to bring the audience a full digital experience.  Will it be prudent to put ALL of the eggs in the Daktronics’ basket, or should the Amway Center have its own key support? Short and long range bottom line goals point to the success of this super system as it grows and improves into the future (see Table 7a). As the Amway Center begins to answer the community’s questions for appropriate venues, the super system will modify and improve to meet those needs. Staying on top of the entire system, the Amway Center can hold close the control and supervision that is needed to best benefit the Orlando and surrounding communities. Turnkey systems have their benefits, but as this center becomes integrated into the central Florida community, procedures will need to be in place for optimum success for a robust system that will continue to support the specific IT requirements to maintain and upgrade what is taking place on the “ground level”. As the venues’ systems become more complicated and demanding, the Amway Center’s IT department will step up to the plate to support and implement a successful system to pull off the shows for excited audiences. </a:t>
            </a:r>
            <a:endParaRPr lang="en-US" sz="1000" dirty="0">
              <a:latin typeface="Arial Narrow" pitchFamily="34" charset="0"/>
            </a:endParaRPr>
          </a:p>
        </p:txBody>
      </p:sp>
      <p:pic>
        <p:nvPicPr>
          <p:cNvPr id="4" name="Picture 3" descr="GoalsDaktronics.jpg"/>
          <p:cNvPicPr>
            <a:picLocks noChangeAspect="1"/>
          </p:cNvPicPr>
          <p:nvPr/>
        </p:nvPicPr>
        <p:blipFill>
          <a:blip r:embed="rId4" cstate="print"/>
          <a:stretch>
            <a:fillRect/>
          </a:stretch>
        </p:blipFill>
        <p:spPr>
          <a:xfrm>
            <a:off x="0" y="304800"/>
            <a:ext cx="4416137" cy="5715000"/>
          </a:xfrm>
          <a:prstGeom prst="rect">
            <a:avLst/>
          </a:prstGeom>
        </p:spPr>
      </p:pic>
      <p:sp>
        <p:nvSpPr>
          <p:cNvPr id="5" name="TextBox 4"/>
          <p:cNvSpPr txBox="1"/>
          <p:nvPr/>
        </p:nvSpPr>
        <p:spPr>
          <a:xfrm>
            <a:off x="228600" y="533400"/>
            <a:ext cx="3810000" cy="461665"/>
          </a:xfrm>
          <a:prstGeom prst="rect">
            <a:avLst/>
          </a:prstGeom>
          <a:noFill/>
        </p:spPr>
        <p:txBody>
          <a:bodyPr wrap="square" rtlCol="0">
            <a:spAutoFit/>
          </a:bodyPr>
          <a:lstStyle/>
          <a:p>
            <a:pPr algn="ctr"/>
            <a:r>
              <a:rPr lang="en-US" sz="1200" dirty="0" smtClean="0">
                <a:latin typeface="Arial" pitchFamily="34" charset="0"/>
                <a:cs typeface="Arial" pitchFamily="34" charset="0"/>
              </a:rPr>
              <a:t>Project Management:   Business Strategist</a:t>
            </a:r>
            <a:br>
              <a:rPr lang="en-US" sz="1200" dirty="0" smtClean="0">
                <a:latin typeface="Arial" pitchFamily="34" charset="0"/>
                <a:cs typeface="Arial" pitchFamily="34" charset="0"/>
              </a:rPr>
            </a:br>
            <a:r>
              <a:rPr lang="en-US" sz="1200" i="1" dirty="0" smtClean="0">
                <a:latin typeface="Arial" pitchFamily="34" charset="0"/>
                <a:cs typeface="Arial" pitchFamily="34" charset="0"/>
              </a:rPr>
              <a:t>Amway Center Short &amp; Long Term Bottom Line Goals</a:t>
            </a:r>
            <a:endParaRPr lang="en-US" sz="1200" dirty="0">
              <a:latin typeface="Arial" pitchFamily="34" charset="0"/>
              <a:cs typeface="Arial" pitchFamily="34" charset="0"/>
            </a:endParaRPr>
          </a:p>
        </p:txBody>
      </p:sp>
    </p:spTree>
  </p:cSld>
  <p:clrMapOvr>
    <a:masterClrMapping/>
  </p:clrMapOvr>
  <p:transition spd="med" advClick="0" advTm="5000">
    <p:wipe/>
    <p:sndAc>
      <p:stSnd>
        <p:snd r:embed="rId2" name="arrow.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95600" y="533400"/>
            <a:ext cx="3429000" cy="533400"/>
          </a:xfrm>
          <a:prstGeom prst="roundRect">
            <a:avLst/>
          </a:prstGeom>
          <a:solidFill>
            <a:schemeClr val="bg1">
              <a:lumMod val="6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SMARTER Measured</a:t>
            </a:r>
            <a:endParaRPr lang="en-US" dirty="0">
              <a:solidFill>
                <a:schemeClr val="tx1"/>
              </a:solidFill>
            </a:endParaRPr>
          </a:p>
        </p:txBody>
      </p:sp>
      <p:sp>
        <p:nvSpPr>
          <p:cNvPr id="5" name="Rounded Rectangle 4"/>
          <p:cNvSpPr/>
          <p:nvPr/>
        </p:nvSpPr>
        <p:spPr>
          <a:xfrm>
            <a:off x="304800" y="1447800"/>
            <a:ext cx="1066800" cy="381000"/>
          </a:xfrm>
          <a:prstGeom prst="roundRect">
            <a:avLst/>
          </a:prstGeom>
          <a:solidFill>
            <a:schemeClr val="tx2">
              <a:lumMod val="20000"/>
              <a:lumOff val="8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Steps</a:t>
            </a:r>
            <a:endParaRPr lang="en-US" sz="1200" dirty="0">
              <a:solidFill>
                <a:schemeClr val="tx1"/>
              </a:solidFill>
              <a:latin typeface="Arial" pitchFamily="34" charset="0"/>
              <a:cs typeface="Arial" pitchFamily="34" charset="0"/>
            </a:endParaRPr>
          </a:p>
        </p:txBody>
      </p:sp>
      <p:sp>
        <p:nvSpPr>
          <p:cNvPr id="6" name="Rounded Rectangle 5"/>
          <p:cNvSpPr/>
          <p:nvPr/>
        </p:nvSpPr>
        <p:spPr>
          <a:xfrm>
            <a:off x="7620000" y="1447800"/>
            <a:ext cx="1066800" cy="381000"/>
          </a:xfrm>
          <a:prstGeom prst="roundRect">
            <a:avLst/>
          </a:prstGeom>
          <a:solidFill>
            <a:schemeClr val="accent6">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Recorded</a:t>
            </a:r>
            <a:endParaRPr lang="en-US" sz="1200" dirty="0">
              <a:solidFill>
                <a:schemeClr val="tx1"/>
              </a:solidFill>
              <a:latin typeface="Arial" pitchFamily="34" charset="0"/>
              <a:cs typeface="Arial" pitchFamily="34" charset="0"/>
            </a:endParaRPr>
          </a:p>
        </p:txBody>
      </p:sp>
      <p:sp>
        <p:nvSpPr>
          <p:cNvPr id="7" name="Rounded Rectangle 6"/>
          <p:cNvSpPr/>
          <p:nvPr/>
        </p:nvSpPr>
        <p:spPr>
          <a:xfrm>
            <a:off x="6400800" y="1447800"/>
            <a:ext cx="1066800" cy="381000"/>
          </a:xfrm>
          <a:prstGeom prst="roundRect">
            <a:avLst/>
          </a:prstGeom>
          <a:solidFill>
            <a:schemeClr val="accent4">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Ethical</a:t>
            </a:r>
            <a:endParaRPr lang="en-US" sz="1200" dirty="0">
              <a:solidFill>
                <a:schemeClr val="tx1"/>
              </a:solidFill>
              <a:latin typeface="Arial" pitchFamily="34" charset="0"/>
              <a:cs typeface="Arial" pitchFamily="34" charset="0"/>
            </a:endParaRPr>
          </a:p>
        </p:txBody>
      </p:sp>
      <p:sp>
        <p:nvSpPr>
          <p:cNvPr id="8" name="Rounded Rectangle 7"/>
          <p:cNvSpPr/>
          <p:nvPr/>
        </p:nvSpPr>
        <p:spPr>
          <a:xfrm>
            <a:off x="5181600" y="1447800"/>
            <a:ext cx="1066800" cy="381000"/>
          </a:xfrm>
          <a:prstGeom prst="roundRect">
            <a:avLst/>
          </a:prstGeom>
          <a:solidFill>
            <a:schemeClr val="accent3">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Time</a:t>
            </a:r>
            <a:endParaRPr lang="en-US" sz="1200" dirty="0">
              <a:solidFill>
                <a:schemeClr val="tx1"/>
              </a:solidFill>
              <a:latin typeface="Arial" pitchFamily="34" charset="0"/>
              <a:cs typeface="Arial" pitchFamily="34" charset="0"/>
            </a:endParaRPr>
          </a:p>
        </p:txBody>
      </p:sp>
      <p:sp>
        <p:nvSpPr>
          <p:cNvPr id="9" name="Rounded Rectangle 8"/>
          <p:cNvSpPr/>
          <p:nvPr/>
        </p:nvSpPr>
        <p:spPr>
          <a:xfrm>
            <a:off x="3962400" y="1447800"/>
            <a:ext cx="1066800" cy="381000"/>
          </a:xfrm>
          <a:prstGeom prst="roundRect">
            <a:avLst/>
          </a:prstGeom>
          <a:solidFill>
            <a:schemeClr val="accent2">
              <a:lumMod val="20000"/>
              <a:lumOff val="8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Realistic</a:t>
            </a:r>
            <a:endParaRPr lang="en-US" sz="1200" dirty="0">
              <a:solidFill>
                <a:schemeClr val="tx1"/>
              </a:solidFill>
              <a:latin typeface="Arial" pitchFamily="34" charset="0"/>
              <a:cs typeface="Arial" pitchFamily="34" charset="0"/>
            </a:endParaRPr>
          </a:p>
        </p:txBody>
      </p:sp>
      <p:sp>
        <p:nvSpPr>
          <p:cNvPr id="10" name="Rounded Rectangle 9"/>
          <p:cNvSpPr/>
          <p:nvPr/>
        </p:nvSpPr>
        <p:spPr>
          <a:xfrm>
            <a:off x="2743200" y="1447800"/>
            <a:ext cx="1066800" cy="381000"/>
          </a:xfrm>
          <a:prstGeom prst="roundRect">
            <a:avLst/>
          </a:prstGeom>
          <a:solidFill>
            <a:schemeClr val="bg1">
              <a:lumMod val="8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Achievable</a:t>
            </a:r>
            <a:endParaRPr lang="en-US" sz="1200" dirty="0">
              <a:solidFill>
                <a:schemeClr val="tx1"/>
              </a:solidFill>
              <a:latin typeface="Arial" pitchFamily="34" charset="0"/>
              <a:cs typeface="Arial" pitchFamily="34" charset="0"/>
            </a:endParaRPr>
          </a:p>
        </p:txBody>
      </p:sp>
      <p:sp>
        <p:nvSpPr>
          <p:cNvPr id="11" name="Rounded Rectangle 10"/>
          <p:cNvSpPr/>
          <p:nvPr/>
        </p:nvSpPr>
        <p:spPr>
          <a:xfrm>
            <a:off x="1524000" y="1447800"/>
            <a:ext cx="1066800" cy="381000"/>
          </a:xfrm>
          <a:prstGeom prst="roundRect">
            <a:avLst/>
          </a:prstGeom>
          <a:solidFill>
            <a:schemeClr val="bg2">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Measurable</a:t>
            </a:r>
            <a:endParaRPr lang="en-US" sz="1200" dirty="0">
              <a:solidFill>
                <a:schemeClr val="tx1"/>
              </a:solidFill>
              <a:latin typeface="Arial" pitchFamily="34" charset="0"/>
              <a:cs typeface="Arial" pitchFamily="34" charset="0"/>
            </a:endParaRPr>
          </a:p>
        </p:txBody>
      </p:sp>
      <p:sp>
        <p:nvSpPr>
          <p:cNvPr id="12" name="Rounded Rectangle 11"/>
          <p:cNvSpPr/>
          <p:nvPr/>
        </p:nvSpPr>
        <p:spPr>
          <a:xfrm>
            <a:off x="304800" y="2057400"/>
            <a:ext cx="1066800" cy="381000"/>
          </a:xfrm>
          <a:prstGeom prst="roundRect">
            <a:avLst/>
          </a:prstGeom>
          <a:solidFill>
            <a:schemeClr val="tx2">
              <a:lumMod val="20000"/>
              <a:lumOff val="8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Approval</a:t>
            </a:r>
            <a:endParaRPr lang="en-US" sz="1200" dirty="0">
              <a:solidFill>
                <a:schemeClr val="tx1"/>
              </a:solidFill>
              <a:latin typeface="Arial" pitchFamily="34" charset="0"/>
              <a:cs typeface="Arial" pitchFamily="34" charset="0"/>
            </a:endParaRPr>
          </a:p>
        </p:txBody>
      </p:sp>
      <p:sp>
        <p:nvSpPr>
          <p:cNvPr id="13" name="Rounded Rectangle 12"/>
          <p:cNvSpPr/>
          <p:nvPr/>
        </p:nvSpPr>
        <p:spPr>
          <a:xfrm>
            <a:off x="304800" y="2667000"/>
            <a:ext cx="1066800" cy="381000"/>
          </a:xfrm>
          <a:prstGeom prst="roundRect">
            <a:avLst/>
          </a:prstGeom>
          <a:solidFill>
            <a:schemeClr val="tx2">
              <a:lumMod val="20000"/>
              <a:lumOff val="8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Ground breaking</a:t>
            </a:r>
            <a:endParaRPr lang="en-US" sz="1200" dirty="0">
              <a:solidFill>
                <a:schemeClr val="tx1"/>
              </a:solidFill>
              <a:latin typeface="Arial" pitchFamily="34" charset="0"/>
              <a:cs typeface="Arial" pitchFamily="34" charset="0"/>
            </a:endParaRPr>
          </a:p>
        </p:txBody>
      </p:sp>
      <p:sp>
        <p:nvSpPr>
          <p:cNvPr id="14" name="Rounded Rectangle 13"/>
          <p:cNvSpPr/>
          <p:nvPr/>
        </p:nvSpPr>
        <p:spPr>
          <a:xfrm>
            <a:off x="228600" y="3276600"/>
            <a:ext cx="1143000" cy="381000"/>
          </a:xfrm>
          <a:prstGeom prst="roundRect">
            <a:avLst/>
          </a:prstGeom>
          <a:solidFill>
            <a:schemeClr val="tx2">
              <a:lumMod val="20000"/>
              <a:lumOff val="8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Construction</a:t>
            </a:r>
            <a:endParaRPr lang="en-US" sz="1200" dirty="0">
              <a:solidFill>
                <a:schemeClr val="tx1"/>
              </a:solidFill>
              <a:latin typeface="Arial" pitchFamily="34" charset="0"/>
              <a:cs typeface="Arial" pitchFamily="34" charset="0"/>
            </a:endParaRPr>
          </a:p>
        </p:txBody>
      </p:sp>
      <p:sp>
        <p:nvSpPr>
          <p:cNvPr id="15" name="Rounded Rectangle 14"/>
          <p:cNvSpPr/>
          <p:nvPr/>
        </p:nvSpPr>
        <p:spPr>
          <a:xfrm>
            <a:off x="304800" y="3886200"/>
            <a:ext cx="1066800" cy="381000"/>
          </a:xfrm>
          <a:prstGeom prst="roundRect">
            <a:avLst/>
          </a:prstGeom>
          <a:solidFill>
            <a:schemeClr val="tx2">
              <a:lumMod val="20000"/>
              <a:lumOff val="8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Systems installation</a:t>
            </a:r>
            <a:endParaRPr lang="en-US" sz="1200" dirty="0">
              <a:solidFill>
                <a:schemeClr val="tx1"/>
              </a:solidFill>
              <a:latin typeface="Arial" pitchFamily="34" charset="0"/>
              <a:cs typeface="Arial" pitchFamily="34" charset="0"/>
            </a:endParaRPr>
          </a:p>
        </p:txBody>
      </p:sp>
      <p:sp>
        <p:nvSpPr>
          <p:cNvPr id="16" name="Rounded Rectangle 15"/>
          <p:cNvSpPr/>
          <p:nvPr/>
        </p:nvSpPr>
        <p:spPr>
          <a:xfrm>
            <a:off x="304800" y="4495800"/>
            <a:ext cx="1066800" cy="381000"/>
          </a:xfrm>
          <a:prstGeom prst="roundRect">
            <a:avLst/>
          </a:prstGeom>
          <a:solidFill>
            <a:schemeClr val="tx2">
              <a:lumMod val="20000"/>
              <a:lumOff val="8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Opening</a:t>
            </a:r>
            <a:endParaRPr lang="en-US" sz="1200" dirty="0">
              <a:solidFill>
                <a:schemeClr val="tx1"/>
              </a:solidFill>
              <a:latin typeface="Arial" pitchFamily="34" charset="0"/>
              <a:cs typeface="Arial" pitchFamily="34" charset="0"/>
            </a:endParaRPr>
          </a:p>
        </p:txBody>
      </p:sp>
      <p:sp>
        <p:nvSpPr>
          <p:cNvPr id="17" name="Rounded Rectangle 16"/>
          <p:cNvSpPr/>
          <p:nvPr/>
        </p:nvSpPr>
        <p:spPr>
          <a:xfrm>
            <a:off x="304800" y="5105400"/>
            <a:ext cx="1066800" cy="381000"/>
          </a:xfrm>
          <a:prstGeom prst="roundRect">
            <a:avLst/>
          </a:prstGeom>
          <a:solidFill>
            <a:schemeClr val="tx2">
              <a:lumMod val="20000"/>
              <a:lumOff val="8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Arial" pitchFamily="34" charset="0"/>
                <a:cs typeface="Arial" pitchFamily="34" charset="0"/>
              </a:rPr>
              <a:t>Community improvements</a:t>
            </a:r>
            <a:endParaRPr lang="en-US" sz="1050" dirty="0">
              <a:solidFill>
                <a:schemeClr val="tx1"/>
              </a:solidFill>
              <a:latin typeface="Arial" pitchFamily="34" charset="0"/>
              <a:cs typeface="Arial" pitchFamily="34" charset="0"/>
            </a:endParaRPr>
          </a:p>
        </p:txBody>
      </p:sp>
      <p:sp>
        <p:nvSpPr>
          <p:cNvPr id="18" name="Rounded Rectangle 17"/>
          <p:cNvSpPr/>
          <p:nvPr/>
        </p:nvSpPr>
        <p:spPr>
          <a:xfrm>
            <a:off x="304800" y="5715000"/>
            <a:ext cx="1066800" cy="381000"/>
          </a:xfrm>
          <a:prstGeom prst="roundRect">
            <a:avLst/>
          </a:prstGeom>
          <a:solidFill>
            <a:schemeClr val="tx2">
              <a:lumMod val="20000"/>
              <a:lumOff val="8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Old arena demolition</a:t>
            </a:r>
            <a:endParaRPr lang="en-US" sz="1200" dirty="0">
              <a:solidFill>
                <a:schemeClr val="tx1"/>
              </a:solidFill>
              <a:latin typeface="Arial" pitchFamily="34" charset="0"/>
              <a:cs typeface="Arial" pitchFamily="34" charset="0"/>
            </a:endParaRPr>
          </a:p>
        </p:txBody>
      </p:sp>
      <p:sp>
        <p:nvSpPr>
          <p:cNvPr id="19" name="Rounded Rectangle 18"/>
          <p:cNvSpPr/>
          <p:nvPr/>
        </p:nvSpPr>
        <p:spPr>
          <a:xfrm>
            <a:off x="1524000" y="2057400"/>
            <a:ext cx="1066800" cy="381000"/>
          </a:xfrm>
          <a:prstGeom prst="roundRect">
            <a:avLst/>
          </a:prstGeom>
          <a:solidFill>
            <a:schemeClr val="bg2">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Asset to environment</a:t>
            </a:r>
            <a:endParaRPr lang="en-US" sz="1200" dirty="0">
              <a:solidFill>
                <a:schemeClr val="tx1"/>
              </a:solidFill>
              <a:latin typeface="Arial" pitchFamily="34" charset="0"/>
              <a:cs typeface="Arial" pitchFamily="34" charset="0"/>
            </a:endParaRPr>
          </a:p>
        </p:txBody>
      </p:sp>
      <p:sp>
        <p:nvSpPr>
          <p:cNvPr id="20" name="Rounded Rectangle 19"/>
          <p:cNvSpPr/>
          <p:nvPr/>
        </p:nvSpPr>
        <p:spPr>
          <a:xfrm>
            <a:off x="1524000" y="2667000"/>
            <a:ext cx="1066800" cy="381000"/>
          </a:xfrm>
          <a:prstGeom prst="roundRect">
            <a:avLst/>
          </a:prstGeom>
          <a:solidFill>
            <a:schemeClr val="bg2">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Employment boost</a:t>
            </a:r>
            <a:endParaRPr lang="en-US" sz="1200" dirty="0">
              <a:solidFill>
                <a:schemeClr val="tx1"/>
              </a:solidFill>
              <a:latin typeface="Arial" pitchFamily="34" charset="0"/>
              <a:cs typeface="Arial" pitchFamily="34" charset="0"/>
            </a:endParaRPr>
          </a:p>
        </p:txBody>
      </p:sp>
      <p:sp>
        <p:nvSpPr>
          <p:cNvPr id="21" name="Rounded Rectangle 20"/>
          <p:cNvSpPr/>
          <p:nvPr/>
        </p:nvSpPr>
        <p:spPr>
          <a:xfrm>
            <a:off x="1524000" y="3276600"/>
            <a:ext cx="1066800" cy="381000"/>
          </a:xfrm>
          <a:prstGeom prst="roundRect">
            <a:avLst/>
          </a:prstGeom>
          <a:solidFill>
            <a:schemeClr val="bg2">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New shopping</a:t>
            </a:r>
            <a:endParaRPr lang="en-US" sz="1200" dirty="0">
              <a:solidFill>
                <a:schemeClr val="tx1"/>
              </a:solidFill>
              <a:latin typeface="Arial" pitchFamily="34" charset="0"/>
              <a:cs typeface="Arial" pitchFamily="34" charset="0"/>
            </a:endParaRPr>
          </a:p>
        </p:txBody>
      </p:sp>
      <p:sp>
        <p:nvSpPr>
          <p:cNvPr id="22" name="Rounded Rectangle 21"/>
          <p:cNvSpPr/>
          <p:nvPr/>
        </p:nvSpPr>
        <p:spPr>
          <a:xfrm>
            <a:off x="2743200" y="2057400"/>
            <a:ext cx="1066800" cy="381000"/>
          </a:xfrm>
          <a:prstGeom prst="roundRect">
            <a:avLst/>
          </a:prstGeom>
          <a:solidFill>
            <a:schemeClr val="bg1">
              <a:lumMod val="8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Approval</a:t>
            </a:r>
            <a:endParaRPr lang="en-US" sz="1200" dirty="0">
              <a:solidFill>
                <a:schemeClr val="tx1"/>
              </a:solidFill>
              <a:latin typeface="Arial" pitchFamily="34" charset="0"/>
              <a:cs typeface="Arial" pitchFamily="34" charset="0"/>
            </a:endParaRPr>
          </a:p>
        </p:txBody>
      </p:sp>
      <p:sp>
        <p:nvSpPr>
          <p:cNvPr id="23" name="Rounded Rectangle 22"/>
          <p:cNvSpPr/>
          <p:nvPr/>
        </p:nvSpPr>
        <p:spPr>
          <a:xfrm>
            <a:off x="2743200" y="2667000"/>
            <a:ext cx="1066800" cy="381000"/>
          </a:xfrm>
          <a:prstGeom prst="roundRect">
            <a:avLst/>
          </a:prstGeom>
          <a:solidFill>
            <a:schemeClr val="bg1">
              <a:lumMod val="8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itchFamily="34" charset="0"/>
                <a:cs typeface="Arial" pitchFamily="34" charset="0"/>
              </a:rPr>
              <a:t>Construction initiation</a:t>
            </a:r>
            <a:endParaRPr lang="en-US" sz="1100" dirty="0">
              <a:solidFill>
                <a:schemeClr val="tx1"/>
              </a:solidFill>
              <a:latin typeface="Arial" pitchFamily="34" charset="0"/>
              <a:cs typeface="Arial" pitchFamily="34" charset="0"/>
            </a:endParaRPr>
          </a:p>
        </p:txBody>
      </p:sp>
      <p:sp>
        <p:nvSpPr>
          <p:cNvPr id="24" name="Rounded Rectangle 23"/>
          <p:cNvSpPr/>
          <p:nvPr/>
        </p:nvSpPr>
        <p:spPr>
          <a:xfrm>
            <a:off x="2743200" y="3276600"/>
            <a:ext cx="1066800" cy="381000"/>
          </a:xfrm>
          <a:prstGeom prst="roundRect">
            <a:avLst/>
          </a:prstGeom>
          <a:solidFill>
            <a:schemeClr val="bg1">
              <a:lumMod val="8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Naming</a:t>
            </a:r>
            <a:endParaRPr lang="en-US" sz="1200" dirty="0">
              <a:solidFill>
                <a:schemeClr val="tx1"/>
              </a:solidFill>
              <a:latin typeface="Arial" pitchFamily="34" charset="0"/>
              <a:cs typeface="Arial" pitchFamily="34" charset="0"/>
            </a:endParaRPr>
          </a:p>
        </p:txBody>
      </p:sp>
      <p:sp>
        <p:nvSpPr>
          <p:cNvPr id="25" name="Rounded Rectangle 24"/>
          <p:cNvSpPr/>
          <p:nvPr/>
        </p:nvSpPr>
        <p:spPr>
          <a:xfrm>
            <a:off x="2743200" y="3886200"/>
            <a:ext cx="1066800" cy="381000"/>
          </a:xfrm>
          <a:prstGeom prst="roundRect">
            <a:avLst/>
          </a:prstGeom>
          <a:solidFill>
            <a:schemeClr val="bg1">
              <a:lumMod val="8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Grand opening</a:t>
            </a:r>
            <a:endParaRPr lang="en-US" sz="1200" dirty="0">
              <a:solidFill>
                <a:schemeClr val="tx1"/>
              </a:solidFill>
              <a:latin typeface="Arial" pitchFamily="34" charset="0"/>
              <a:cs typeface="Arial" pitchFamily="34" charset="0"/>
            </a:endParaRPr>
          </a:p>
        </p:txBody>
      </p:sp>
      <p:sp>
        <p:nvSpPr>
          <p:cNvPr id="26" name="Rounded Rectangle 25"/>
          <p:cNvSpPr/>
          <p:nvPr/>
        </p:nvSpPr>
        <p:spPr>
          <a:xfrm>
            <a:off x="2743200" y="4495800"/>
            <a:ext cx="1066800" cy="381000"/>
          </a:xfrm>
          <a:prstGeom prst="roundRect">
            <a:avLst/>
          </a:prstGeom>
          <a:solidFill>
            <a:schemeClr val="bg1">
              <a:lumMod val="8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Railroad connection</a:t>
            </a:r>
            <a:endParaRPr lang="en-US" sz="1200" dirty="0">
              <a:solidFill>
                <a:schemeClr val="tx1"/>
              </a:solidFill>
              <a:latin typeface="Arial" pitchFamily="34" charset="0"/>
              <a:cs typeface="Arial" pitchFamily="34" charset="0"/>
            </a:endParaRPr>
          </a:p>
        </p:txBody>
      </p:sp>
      <p:sp>
        <p:nvSpPr>
          <p:cNvPr id="27" name="Rounded Rectangle 26"/>
          <p:cNvSpPr/>
          <p:nvPr/>
        </p:nvSpPr>
        <p:spPr>
          <a:xfrm>
            <a:off x="3962400" y="2057400"/>
            <a:ext cx="1066800" cy="381000"/>
          </a:xfrm>
          <a:prstGeom prst="roundRect">
            <a:avLst/>
          </a:prstGeom>
          <a:solidFill>
            <a:schemeClr val="accent2">
              <a:lumMod val="20000"/>
              <a:lumOff val="8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Project mission</a:t>
            </a:r>
            <a:endParaRPr lang="en-US" sz="1200" dirty="0">
              <a:solidFill>
                <a:schemeClr val="tx1"/>
              </a:solidFill>
              <a:latin typeface="Arial" pitchFamily="34" charset="0"/>
              <a:cs typeface="Arial" pitchFamily="34" charset="0"/>
            </a:endParaRPr>
          </a:p>
        </p:txBody>
      </p:sp>
      <p:sp>
        <p:nvSpPr>
          <p:cNvPr id="28" name="Rounded Rectangle 27"/>
          <p:cNvSpPr/>
          <p:nvPr/>
        </p:nvSpPr>
        <p:spPr>
          <a:xfrm>
            <a:off x="3886200" y="2667000"/>
            <a:ext cx="1143000" cy="381000"/>
          </a:xfrm>
          <a:prstGeom prst="roundRect">
            <a:avLst/>
          </a:prstGeom>
          <a:solidFill>
            <a:schemeClr val="accent2">
              <a:lumMod val="20000"/>
              <a:lumOff val="8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latin typeface="Arial" pitchFamily="34" charset="0"/>
                <a:cs typeface="Arial" pitchFamily="34" charset="0"/>
              </a:rPr>
              <a:t>Communications</a:t>
            </a:r>
            <a:endParaRPr lang="en-US" sz="900" dirty="0">
              <a:solidFill>
                <a:schemeClr val="tx1"/>
              </a:solidFill>
              <a:latin typeface="Arial" pitchFamily="34" charset="0"/>
              <a:cs typeface="Arial" pitchFamily="34" charset="0"/>
            </a:endParaRPr>
          </a:p>
        </p:txBody>
      </p:sp>
      <p:sp>
        <p:nvSpPr>
          <p:cNvPr id="29" name="Rounded Rectangle 28"/>
          <p:cNvSpPr/>
          <p:nvPr/>
        </p:nvSpPr>
        <p:spPr>
          <a:xfrm>
            <a:off x="3962400" y="3276600"/>
            <a:ext cx="1066800" cy="381000"/>
          </a:xfrm>
          <a:prstGeom prst="roundRect">
            <a:avLst/>
          </a:prstGeom>
          <a:solidFill>
            <a:schemeClr val="accent2">
              <a:lumMod val="20000"/>
              <a:lumOff val="8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Definitions</a:t>
            </a:r>
            <a:endParaRPr lang="en-US" sz="1200" dirty="0">
              <a:solidFill>
                <a:schemeClr val="tx1"/>
              </a:solidFill>
              <a:latin typeface="Arial" pitchFamily="34" charset="0"/>
              <a:cs typeface="Arial" pitchFamily="34" charset="0"/>
            </a:endParaRPr>
          </a:p>
        </p:txBody>
      </p:sp>
      <p:sp>
        <p:nvSpPr>
          <p:cNvPr id="30" name="Rounded Rectangle 29"/>
          <p:cNvSpPr/>
          <p:nvPr/>
        </p:nvSpPr>
        <p:spPr>
          <a:xfrm>
            <a:off x="3962400" y="3886200"/>
            <a:ext cx="1066800" cy="381000"/>
          </a:xfrm>
          <a:prstGeom prst="roundRect">
            <a:avLst/>
          </a:prstGeom>
          <a:solidFill>
            <a:schemeClr val="accent2">
              <a:lumMod val="20000"/>
              <a:lumOff val="8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Leadership</a:t>
            </a:r>
            <a:endParaRPr lang="en-US" sz="1200" dirty="0">
              <a:solidFill>
                <a:schemeClr val="tx1"/>
              </a:solidFill>
              <a:latin typeface="Arial" pitchFamily="34" charset="0"/>
              <a:cs typeface="Arial" pitchFamily="34" charset="0"/>
            </a:endParaRPr>
          </a:p>
        </p:txBody>
      </p:sp>
      <p:sp>
        <p:nvSpPr>
          <p:cNvPr id="31" name="Rounded Rectangle 30"/>
          <p:cNvSpPr/>
          <p:nvPr/>
        </p:nvSpPr>
        <p:spPr>
          <a:xfrm>
            <a:off x="3962400" y="4495800"/>
            <a:ext cx="1066800" cy="381000"/>
          </a:xfrm>
          <a:prstGeom prst="roundRect">
            <a:avLst/>
          </a:prstGeom>
          <a:solidFill>
            <a:schemeClr val="accent2">
              <a:lumMod val="20000"/>
              <a:lumOff val="8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Best practices</a:t>
            </a:r>
            <a:endParaRPr lang="en-US" sz="1200" dirty="0">
              <a:solidFill>
                <a:schemeClr val="tx1"/>
              </a:solidFill>
              <a:latin typeface="Arial" pitchFamily="34" charset="0"/>
              <a:cs typeface="Arial" pitchFamily="34" charset="0"/>
            </a:endParaRPr>
          </a:p>
        </p:txBody>
      </p:sp>
      <p:sp>
        <p:nvSpPr>
          <p:cNvPr id="32" name="Rounded Rectangle 31"/>
          <p:cNvSpPr/>
          <p:nvPr/>
        </p:nvSpPr>
        <p:spPr>
          <a:xfrm>
            <a:off x="3962400" y="5105400"/>
            <a:ext cx="1066800" cy="381000"/>
          </a:xfrm>
          <a:prstGeom prst="roundRect">
            <a:avLst/>
          </a:prstGeom>
          <a:solidFill>
            <a:schemeClr val="accent2">
              <a:lumMod val="20000"/>
              <a:lumOff val="8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Arial" pitchFamily="34" charset="0"/>
                <a:cs typeface="Arial" pitchFamily="34" charset="0"/>
              </a:rPr>
              <a:t>Skills training</a:t>
            </a:r>
            <a:endParaRPr lang="en-US" sz="1050" dirty="0">
              <a:solidFill>
                <a:schemeClr val="tx1"/>
              </a:solidFill>
              <a:latin typeface="Arial" pitchFamily="34" charset="0"/>
              <a:cs typeface="Arial" pitchFamily="34" charset="0"/>
            </a:endParaRPr>
          </a:p>
        </p:txBody>
      </p:sp>
      <p:sp>
        <p:nvSpPr>
          <p:cNvPr id="33" name="Rounded Rectangle 32"/>
          <p:cNvSpPr/>
          <p:nvPr/>
        </p:nvSpPr>
        <p:spPr>
          <a:xfrm>
            <a:off x="3962400" y="5715000"/>
            <a:ext cx="1066800" cy="381000"/>
          </a:xfrm>
          <a:prstGeom prst="roundRect">
            <a:avLst/>
          </a:prstGeom>
          <a:solidFill>
            <a:schemeClr val="accent2">
              <a:lumMod val="20000"/>
              <a:lumOff val="8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Skills retraining</a:t>
            </a:r>
            <a:endParaRPr lang="en-US" sz="1200" dirty="0">
              <a:solidFill>
                <a:schemeClr val="tx1"/>
              </a:solidFill>
              <a:latin typeface="Arial" pitchFamily="34" charset="0"/>
              <a:cs typeface="Arial" pitchFamily="34" charset="0"/>
            </a:endParaRPr>
          </a:p>
        </p:txBody>
      </p:sp>
      <p:sp>
        <p:nvSpPr>
          <p:cNvPr id="34" name="Rounded Rectangle 33"/>
          <p:cNvSpPr/>
          <p:nvPr/>
        </p:nvSpPr>
        <p:spPr>
          <a:xfrm>
            <a:off x="5181600" y="2057400"/>
            <a:ext cx="1066800" cy="381000"/>
          </a:xfrm>
          <a:prstGeom prst="roundRect">
            <a:avLst/>
          </a:prstGeom>
          <a:solidFill>
            <a:schemeClr val="accent3">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Approval</a:t>
            </a:r>
            <a:endParaRPr lang="en-US" sz="1200" dirty="0">
              <a:solidFill>
                <a:schemeClr val="tx1"/>
              </a:solidFill>
              <a:latin typeface="Arial" pitchFamily="34" charset="0"/>
              <a:cs typeface="Arial" pitchFamily="34" charset="0"/>
            </a:endParaRPr>
          </a:p>
        </p:txBody>
      </p:sp>
      <p:sp>
        <p:nvSpPr>
          <p:cNvPr id="35" name="Rounded Rectangle 34"/>
          <p:cNvSpPr/>
          <p:nvPr/>
        </p:nvSpPr>
        <p:spPr>
          <a:xfrm>
            <a:off x="5181600" y="2667000"/>
            <a:ext cx="1066800" cy="381000"/>
          </a:xfrm>
          <a:prstGeom prst="roundRect">
            <a:avLst/>
          </a:prstGeom>
          <a:solidFill>
            <a:schemeClr val="accent3">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1 yr: Ground breaking</a:t>
            </a:r>
            <a:endParaRPr lang="en-US" sz="1200" dirty="0">
              <a:solidFill>
                <a:schemeClr val="tx1"/>
              </a:solidFill>
              <a:latin typeface="Arial" pitchFamily="34" charset="0"/>
              <a:cs typeface="Arial" pitchFamily="34" charset="0"/>
            </a:endParaRPr>
          </a:p>
        </p:txBody>
      </p:sp>
      <p:sp>
        <p:nvSpPr>
          <p:cNvPr id="36" name="Rounded Rectangle 35"/>
          <p:cNvSpPr/>
          <p:nvPr/>
        </p:nvSpPr>
        <p:spPr>
          <a:xfrm>
            <a:off x="5181600" y="3276600"/>
            <a:ext cx="1066800" cy="381000"/>
          </a:xfrm>
          <a:prstGeom prst="roundRect">
            <a:avLst/>
          </a:prstGeom>
          <a:solidFill>
            <a:schemeClr val="accent3">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1 yr: naming</a:t>
            </a:r>
            <a:endParaRPr lang="en-US" sz="1200" dirty="0">
              <a:solidFill>
                <a:schemeClr val="tx1"/>
              </a:solidFill>
              <a:latin typeface="Arial" pitchFamily="34" charset="0"/>
              <a:cs typeface="Arial" pitchFamily="34" charset="0"/>
            </a:endParaRPr>
          </a:p>
        </p:txBody>
      </p:sp>
      <p:sp>
        <p:nvSpPr>
          <p:cNvPr id="37" name="Rounded Rectangle 36"/>
          <p:cNvSpPr/>
          <p:nvPr/>
        </p:nvSpPr>
        <p:spPr>
          <a:xfrm>
            <a:off x="5181600" y="3886200"/>
            <a:ext cx="1066800" cy="381000"/>
          </a:xfrm>
          <a:prstGeom prst="roundRect">
            <a:avLst/>
          </a:prstGeom>
          <a:solidFill>
            <a:schemeClr val="accent3">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1 yr: opening</a:t>
            </a:r>
            <a:endParaRPr lang="en-US" sz="1200" dirty="0">
              <a:solidFill>
                <a:schemeClr val="tx1"/>
              </a:solidFill>
              <a:latin typeface="Arial" pitchFamily="34" charset="0"/>
              <a:cs typeface="Arial" pitchFamily="34" charset="0"/>
            </a:endParaRPr>
          </a:p>
        </p:txBody>
      </p:sp>
      <p:sp>
        <p:nvSpPr>
          <p:cNvPr id="38" name="Rounded Rectangle 37"/>
          <p:cNvSpPr/>
          <p:nvPr/>
        </p:nvSpPr>
        <p:spPr>
          <a:xfrm>
            <a:off x="6400800" y="2057400"/>
            <a:ext cx="1066800" cy="381000"/>
          </a:xfrm>
          <a:prstGeom prst="roundRect">
            <a:avLst/>
          </a:prstGeom>
          <a:solidFill>
            <a:schemeClr val="accent4">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latin typeface="Arial" pitchFamily="34" charset="0"/>
                <a:cs typeface="Arial" pitchFamily="34" charset="0"/>
              </a:rPr>
              <a:t>Systems: Experienced reputation</a:t>
            </a:r>
            <a:endParaRPr lang="en-US" sz="800" dirty="0">
              <a:solidFill>
                <a:schemeClr val="tx1"/>
              </a:solidFill>
              <a:latin typeface="Arial" pitchFamily="34" charset="0"/>
              <a:cs typeface="Arial" pitchFamily="34" charset="0"/>
            </a:endParaRPr>
          </a:p>
        </p:txBody>
      </p:sp>
      <p:sp>
        <p:nvSpPr>
          <p:cNvPr id="39" name="Rounded Rectangle 38"/>
          <p:cNvSpPr/>
          <p:nvPr/>
        </p:nvSpPr>
        <p:spPr>
          <a:xfrm>
            <a:off x="6400800" y="2667000"/>
            <a:ext cx="1066800" cy="381000"/>
          </a:xfrm>
          <a:prstGeom prst="roundRect">
            <a:avLst/>
          </a:prstGeom>
          <a:solidFill>
            <a:schemeClr val="accent4">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Proven deliverables</a:t>
            </a:r>
            <a:endParaRPr lang="en-US" sz="1200" dirty="0">
              <a:solidFill>
                <a:schemeClr val="tx1"/>
              </a:solidFill>
              <a:latin typeface="Arial" pitchFamily="34" charset="0"/>
              <a:cs typeface="Arial" pitchFamily="34" charset="0"/>
            </a:endParaRPr>
          </a:p>
        </p:txBody>
      </p:sp>
      <p:sp>
        <p:nvSpPr>
          <p:cNvPr id="40" name="Rounded Rectangle 39"/>
          <p:cNvSpPr/>
          <p:nvPr/>
        </p:nvSpPr>
        <p:spPr>
          <a:xfrm>
            <a:off x="6400800" y="3276600"/>
            <a:ext cx="1066800" cy="381000"/>
          </a:xfrm>
          <a:prstGeom prst="roundRect">
            <a:avLst/>
          </a:prstGeom>
          <a:solidFill>
            <a:schemeClr val="accent4">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Guarantee</a:t>
            </a:r>
            <a:endParaRPr lang="en-US" sz="1200" dirty="0">
              <a:solidFill>
                <a:schemeClr val="tx1"/>
              </a:solidFill>
              <a:latin typeface="Arial" pitchFamily="34" charset="0"/>
              <a:cs typeface="Arial" pitchFamily="34" charset="0"/>
            </a:endParaRPr>
          </a:p>
        </p:txBody>
      </p:sp>
      <p:sp>
        <p:nvSpPr>
          <p:cNvPr id="41" name="Rounded Rectangle 40"/>
          <p:cNvSpPr/>
          <p:nvPr/>
        </p:nvSpPr>
        <p:spPr>
          <a:xfrm>
            <a:off x="6400800" y="3886200"/>
            <a:ext cx="1066800" cy="381000"/>
          </a:xfrm>
          <a:prstGeom prst="roundRect">
            <a:avLst/>
          </a:prstGeom>
          <a:solidFill>
            <a:schemeClr val="accent4">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Best practices</a:t>
            </a:r>
            <a:endParaRPr lang="en-US" sz="1200" dirty="0">
              <a:solidFill>
                <a:schemeClr val="tx1"/>
              </a:solidFill>
              <a:latin typeface="Arial" pitchFamily="34" charset="0"/>
              <a:cs typeface="Arial" pitchFamily="34" charset="0"/>
            </a:endParaRPr>
          </a:p>
        </p:txBody>
      </p:sp>
      <p:sp>
        <p:nvSpPr>
          <p:cNvPr id="42" name="Rounded Rectangle 41"/>
          <p:cNvSpPr/>
          <p:nvPr/>
        </p:nvSpPr>
        <p:spPr>
          <a:xfrm>
            <a:off x="6400800" y="4495800"/>
            <a:ext cx="1066800" cy="381000"/>
          </a:xfrm>
          <a:prstGeom prst="roundRect">
            <a:avLst/>
          </a:prstGeom>
          <a:solidFill>
            <a:schemeClr val="accent4">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Leadership</a:t>
            </a:r>
            <a:endParaRPr lang="en-US" sz="1200" dirty="0">
              <a:solidFill>
                <a:schemeClr val="tx1"/>
              </a:solidFill>
              <a:latin typeface="Arial" pitchFamily="34" charset="0"/>
              <a:cs typeface="Arial" pitchFamily="34" charset="0"/>
            </a:endParaRPr>
          </a:p>
        </p:txBody>
      </p:sp>
      <p:sp>
        <p:nvSpPr>
          <p:cNvPr id="43" name="Rounded Rectangle 42"/>
          <p:cNvSpPr/>
          <p:nvPr/>
        </p:nvSpPr>
        <p:spPr>
          <a:xfrm>
            <a:off x="7620000" y="2057400"/>
            <a:ext cx="1066800" cy="381000"/>
          </a:xfrm>
          <a:prstGeom prst="roundRect">
            <a:avLst/>
          </a:prstGeom>
          <a:solidFill>
            <a:schemeClr val="accent6">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Installations</a:t>
            </a:r>
            <a:endParaRPr lang="en-US" sz="1200" dirty="0">
              <a:solidFill>
                <a:schemeClr val="tx1"/>
              </a:solidFill>
              <a:latin typeface="Arial" pitchFamily="34" charset="0"/>
              <a:cs typeface="Arial" pitchFamily="34" charset="0"/>
            </a:endParaRPr>
          </a:p>
        </p:txBody>
      </p:sp>
      <p:sp>
        <p:nvSpPr>
          <p:cNvPr id="44" name="Rounded Rectangle 43"/>
          <p:cNvSpPr/>
          <p:nvPr/>
        </p:nvSpPr>
        <p:spPr>
          <a:xfrm>
            <a:off x="7620000" y="2667000"/>
            <a:ext cx="1066800" cy="381000"/>
          </a:xfrm>
          <a:prstGeom prst="roundRect">
            <a:avLst/>
          </a:prstGeom>
          <a:solidFill>
            <a:schemeClr val="accent6">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Networking</a:t>
            </a:r>
            <a:endParaRPr lang="en-US" sz="1200" dirty="0">
              <a:solidFill>
                <a:schemeClr val="tx1"/>
              </a:solidFill>
              <a:latin typeface="Arial" pitchFamily="34" charset="0"/>
              <a:cs typeface="Arial" pitchFamily="34" charset="0"/>
            </a:endParaRPr>
          </a:p>
        </p:txBody>
      </p:sp>
      <p:sp>
        <p:nvSpPr>
          <p:cNvPr id="45" name="Rounded Rectangle 44"/>
          <p:cNvSpPr/>
          <p:nvPr/>
        </p:nvSpPr>
        <p:spPr>
          <a:xfrm>
            <a:off x="7620000" y="3276600"/>
            <a:ext cx="1066800" cy="381000"/>
          </a:xfrm>
          <a:prstGeom prst="roundRect">
            <a:avLst/>
          </a:prstGeom>
          <a:solidFill>
            <a:schemeClr val="accent6">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itchFamily="34" charset="0"/>
                <a:cs typeface="Arial" pitchFamily="34" charset="0"/>
              </a:rPr>
              <a:t>Compatibility</a:t>
            </a:r>
            <a:endParaRPr lang="en-US" sz="1100" dirty="0">
              <a:solidFill>
                <a:schemeClr val="tx1"/>
              </a:solidFill>
              <a:latin typeface="Arial" pitchFamily="34" charset="0"/>
              <a:cs typeface="Arial" pitchFamily="34" charset="0"/>
            </a:endParaRPr>
          </a:p>
        </p:txBody>
      </p:sp>
      <p:sp>
        <p:nvSpPr>
          <p:cNvPr id="46" name="Rounded Rectangle 45"/>
          <p:cNvSpPr/>
          <p:nvPr/>
        </p:nvSpPr>
        <p:spPr>
          <a:xfrm>
            <a:off x="7620000" y="3886200"/>
            <a:ext cx="1066800" cy="381000"/>
          </a:xfrm>
          <a:prstGeom prst="roundRect">
            <a:avLst/>
          </a:prstGeom>
          <a:solidFill>
            <a:schemeClr val="accent6">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err="1" smtClean="0">
                <a:solidFill>
                  <a:schemeClr val="tx1"/>
                </a:solidFill>
                <a:latin typeface="Arial" pitchFamily="34" charset="0"/>
                <a:cs typeface="Arial" pitchFamily="34" charset="0"/>
              </a:rPr>
              <a:t>Interior|exterior</a:t>
            </a:r>
            <a:r>
              <a:rPr lang="en-US" sz="1200" dirty="0" smtClean="0">
                <a:solidFill>
                  <a:schemeClr val="tx1"/>
                </a:solidFill>
                <a:latin typeface="Arial" pitchFamily="34" charset="0"/>
                <a:cs typeface="Arial" pitchFamily="34" charset="0"/>
              </a:rPr>
              <a:t> displays</a:t>
            </a:r>
            <a:endParaRPr lang="en-US" sz="1200" dirty="0">
              <a:solidFill>
                <a:schemeClr val="tx1"/>
              </a:solidFill>
              <a:latin typeface="Arial" pitchFamily="34" charset="0"/>
              <a:cs typeface="Arial" pitchFamily="34" charset="0"/>
            </a:endParaRPr>
          </a:p>
        </p:txBody>
      </p:sp>
    </p:spTree>
  </p:cSld>
  <p:clrMapOvr>
    <a:masterClrMapping/>
  </p:clrMapOvr>
  <p:transition spd="med" advClick="0" advTm="5000">
    <p:wipe/>
    <p:sndAc>
      <p:stSnd>
        <p:snd r:embed="rId2" name="arrow.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62400" cy="944562"/>
          </a:xfrm>
        </p:spPr>
        <p:txBody>
          <a:bodyPr>
            <a:noAutofit/>
          </a:bodyPr>
          <a:lstStyle/>
          <a:p>
            <a:pPr algn="ctr"/>
            <a:r>
              <a:rPr lang="en-US" sz="2000" dirty="0" smtClean="0">
                <a:solidFill>
                  <a:schemeClr val="tx1"/>
                </a:solidFill>
              </a:rPr>
              <a:t>GUANXI</a:t>
            </a:r>
            <a:br>
              <a:rPr lang="en-US" sz="2000" dirty="0" smtClean="0">
                <a:solidFill>
                  <a:schemeClr val="tx1"/>
                </a:solidFill>
              </a:rPr>
            </a:br>
            <a:r>
              <a:rPr lang="en-US" sz="2000" dirty="0">
                <a:solidFill>
                  <a:schemeClr val="tx1"/>
                </a:solidFill>
              </a:rPr>
              <a:t> The Deal – Who Pays for What and How?</a:t>
            </a:r>
          </a:p>
        </p:txBody>
      </p:sp>
      <p:sp>
        <p:nvSpPr>
          <p:cNvPr id="3" name="Content Placeholder 2"/>
          <p:cNvSpPr>
            <a:spLocks noGrp="1"/>
          </p:cNvSpPr>
          <p:nvPr>
            <p:ph sz="half" idx="1"/>
          </p:nvPr>
        </p:nvSpPr>
        <p:spPr>
          <a:xfrm>
            <a:off x="457200" y="1143001"/>
            <a:ext cx="4038600" cy="2057399"/>
          </a:xfrm>
        </p:spPr>
        <p:txBody>
          <a:bodyPr>
            <a:noAutofit/>
          </a:bodyPr>
          <a:lstStyle/>
          <a:p>
            <a:r>
              <a:rPr lang="en-US" sz="1100" dirty="0" smtClean="0"/>
              <a:t>Total cost of the new Amway Center is </a:t>
            </a:r>
            <a:r>
              <a:rPr lang="en-US" sz="1100" dirty="0"/>
              <a:t>$480 </a:t>
            </a:r>
            <a:r>
              <a:rPr lang="en-US" sz="1100" dirty="0" smtClean="0"/>
              <a:t>million.</a:t>
            </a:r>
          </a:p>
          <a:p>
            <a:r>
              <a:rPr lang="en-US" sz="1100" dirty="0"/>
              <a:t>Orlando Magic </a:t>
            </a:r>
            <a:r>
              <a:rPr lang="en-US" sz="1100" dirty="0" smtClean="0"/>
              <a:t>contributed </a:t>
            </a:r>
            <a:r>
              <a:rPr lang="en-US" sz="1100" dirty="0"/>
              <a:t>at least $50 million in cash up-front, </a:t>
            </a:r>
            <a:r>
              <a:rPr lang="en-US" sz="1100" dirty="0" smtClean="0"/>
              <a:t>picked </a:t>
            </a:r>
            <a:r>
              <a:rPr lang="en-US" sz="1100" dirty="0"/>
              <a:t>up any cost overruns, and </a:t>
            </a:r>
            <a:r>
              <a:rPr lang="en-US" sz="1100" dirty="0" smtClean="0"/>
              <a:t>will pay </a:t>
            </a:r>
            <a:r>
              <a:rPr lang="en-US" sz="1100" dirty="0"/>
              <a:t>rent of $1 million per year for 30 </a:t>
            </a:r>
            <a:r>
              <a:rPr lang="en-US" sz="1100" dirty="0" smtClean="0"/>
              <a:t>years</a:t>
            </a:r>
          </a:p>
          <a:p>
            <a:r>
              <a:rPr lang="en-US" sz="1100" dirty="0"/>
              <a:t>The City of Orlando </a:t>
            </a:r>
            <a:r>
              <a:rPr lang="en-US" sz="1100" dirty="0" smtClean="0"/>
              <a:t>paid for </a:t>
            </a:r>
            <a:r>
              <a:rPr lang="en-US" sz="1100" dirty="0"/>
              <a:t>the land and infrastructure and </a:t>
            </a:r>
            <a:r>
              <a:rPr lang="en-US" sz="1100" dirty="0" smtClean="0"/>
              <a:t>with the remaining </a:t>
            </a:r>
            <a:r>
              <a:rPr lang="en-US" sz="1100" dirty="0"/>
              <a:t>money coming from bonds which would be paid off by part of the Orange County Tourist Development Tax.</a:t>
            </a:r>
          </a:p>
        </p:txBody>
      </p:sp>
      <p:sp>
        <p:nvSpPr>
          <p:cNvPr id="4" name="Content Placeholder 3"/>
          <p:cNvSpPr>
            <a:spLocks noGrp="1"/>
          </p:cNvSpPr>
          <p:nvPr>
            <p:ph sz="half" idx="2"/>
          </p:nvPr>
        </p:nvSpPr>
        <p:spPr>
          <a:xfrm>
            <a:off x="4648200" y="1143000"/>
            <a:ext cx="4038600" cy="5562600"/>
          </a:xfrm>
        </p:spPr>
        <p:txBody>
          <a:bodyPr>
            <a:noAutofit/>
          </a:bodyPr>
          <a:lstStyle/>
          <a:p>
            <a:r>
              <a:rPr lang="en-US" sz="1300" dirty="0"/>
              <a:t>Orlando Magic and City of Orlando worked closely with local minority and women-owned businesses </a:t>
            </a:r>
            <a:r>
              <a:rPr lang="en-US" sz="1300" dirty="0" smtClean="0"/>
              <a:t>and awarded them </a:t>
            </a:r>
            <a:r>
              <a:rPr lang="en-US" sz="1300" dirty="0"/>
              <a:t>with more than </a:t>
            </a:r>
            <a:r>
              <a:rPr lang="en-US" sz="1300" dirty="0" smtClean="0"/>
              <a:t>30% </a:t>
            </a:r>
            <a:r>
              <a:rPr lang="en-US" sz="1300" dirty="0"/>
              <a:t>of the contracts totaling $90-plus </a:t>
            </a:r>
            <a:r>
              <a:rPr lang="en-US" sz="1300" dirty="0" smtClean="0"/>
              <a:t>million.</a:t>
            </a:r>
          </a:p>
          <a:p>
            <a:r>
              <a:rPr lang="en-US" sz="1300" dirty="0"/>
              <a:t>The demand for parking has </a:t>
            </a:r>
            <a:r>
              <a:rPr lang="en-US" sz="1300" dirty="0" smtClean="0"/>
              <a:t>intensified.  While </a:t>
            </a:r>
            <a:r>
              <a:rPr lang="en-US" sz="1300" dirty="0"/>
              <a:t>the arena has 18,500 seats, the new garage built next to it has 1,285 parking spaces and 600 of those are reserved for the Magic and premium-ticket holders</a:t>
            </a:r>
            <a:r>
              <a:rPr lang="en-US" sz="1300" dirty="0" smtClean="0"/>
              <a:t>.</a:t>
            </a:r>
          </a:p>
          <a:p>
            <a:r>
              <a:rPr lang="en-US" sz="1300" dirty="0"/>
              <a:t>Some innovative residents in the Amway Center neighborhoods are providing </a:t>
            </a:r>
            <a:r>
              <a:rPr lang="en-US" sz="1300" dirty="0" smtClean="0"/>
              <a:t>by offering </a:t>
            </a:r>
            <a:r>
              <a:rPr lang="en-US" sz="1300" dirty="0"/>
              <a:t>parking in their yards and driveways for a fee</a:t>
            </a:r>
            <a:r>
              <a:rPr lang="en-US" sz="1300" dirty="0" smtClean="0"/>
              <a:t>.</a:t>
            </a:r>
          </a:p>
          <a:p>
            <a:r>
              <a:rPr lang="en-US" sz="1300" dirty="0"/>
              <a:t>The restaurants in the area are experiencing an influx of patrons</a:t>
            </a:r>
            <a:r>
              <a:rPr lang="en-US" sz="1300" dirty="0" smtClean="0"/>
              <a:t>.</a:t>
            </a:r>
          </a:p>
          <a:p>
            <a:r>
              <a:rPr lang="en-US" sz="1300" dirty="0"/>
              <a:t>Hotels in the area are also experiencing a higher occupancy since the Amway Center </a:t>
            </a:r>
            <a:r>
              <a:rPr lang="en-US" sz="1300" dirty="0" smtClean="0"/>
              <a:t>opened.</a:t>
            </a:r>
          </a:p>
          <a:p>
            <a:r>
              <a:rPr lang="en-US" sz="1300" dirty="0"/>
              <a:t>The Amway Center is also helping the community by assisting in charitable work</a:t>
            </a:r>
            <a:r>
              <a:rPr lang="en-US" sz="1300" dirty="0" smtClean="0"/>
              <a:t>.</a:t>
            </a:r>
          </a:p>
          <a:p>
            <a:r>
              <a:rPr lang="en-US" sz="1300" dirty="0"/>
              <a:t>The graduations </a:t>
            </a:r>
            <a:r>
              <a:rPr lang="en-US" sz="1300" dirty="0" smtClean="0"/>
              <a:t>of many local high schools will </a:t>
            </a:r>
            <a:r>
              <a:rPr lang="en-US" sz="1300" dirty="0"/>
              <a:t>now take place in the new Amway Center and with new 42-foot by 41-foot </a:t>
            </a:r>
            <a:r>
              <a:rPr lang="en-US" sz="1300" dirty="0" err="1"/>
              <a:t>jumbotron</a:t>
            </a:r>
            <a:r>
              <a:rPr lang="en-US" sz="1300" dirty="0"/>
              <a:t>, no one will feel too far away anymore</a:t>
            </a:r>
            <a:r>
              <a:rPr lang="en-US" sz="1300" dirty="0" smtClean="0"/>
              <a:t>.</a:t>
            </a:r>
            <a:endParaRPr lang="en-US" sz="1300" dirty="0"/>
          </a:p>
        </p:txBody>
      </p:sp>
      <p:sp>
        <p:nvSpPr>
          <p:cNvPr id="5" name="TextBox 4"/>
          <p:cNvSpPr txBox="1"/>
          <p:nvPr/>
        </p:nvSpPr>
        <p:spPr>
          <a:xfrm>
            <a:off x="4724400" y="304800"/>
            <a:ext cx="3886200" cy="861774"/>
          </a:xfrm>
          <a:prstGeom prst="rect">
            <a:avLst/>
          </a:prstGeom>
          <a:noFill/>
        </p:spPr>
        <p:txBody>
          <a:bodyPr wrap="square" rtlCol="0">
            <a:spAutoFit/>
          </a:bodyPr>
          <a:lstStyle/>
          <a:p>
            <a:pPr algn="ctr"/>
            <a:r>
              <a:rPr lang="en-US" sz="2000" dirty="0" smtClean="0"/>
              <a:t>Kaizen</a:t>
            </a:r>
          </a:p>
          <a:p>
            <a:pPr algn="ctr"/>
            <a:r>
              <a:rPr lang="en-US" sz="1500" dirty="0"/>
              <a:t>How It Affects the Citizens and </a:t>
            </a:r>
            <a:endParaRPr lang="en-US" sz="1500" dirty="0" smtClean="0"/>
          </a:p>
          <a:p>
            <a:pPr algn="ctr"/>
            <a:r>
              <a:rPr lang="en-US" sz="1500" dirty="0" smtClean="0"/>
              <a:t>the </a:t>
            </a:r>
            <a:r>
              <a:rPr lang="en-US" sz="1500" dirty="0"/>
              <a:t>Area</a:t>
            </a:r>
          </a:p>
        </p:txBody>
      </p:sp>
      <p:sp>
        <p:nvSpPr>
          <p:cNvPr id="6" name="TextBox 5"/>
          <p:cNvSpPr txBox="1"/>
          <p:nvPr/>
        </p:nvSpPr>
        <p:spPr>
          <a:xfrm>
            <a:off x="533400" y="3048000"/>
            <a:ext cx="3810000" cy="630942"/>
          </a:xfrm>
          <a:prstGeom prst="rect">
            <a:avLst/>
          </a:prstGeom>
          <a:noFill/>
        </p:spPr>
        <p:txBody>
          <a:bodyPr wrap="square" rtlCol="0">
            <a:spAutoFit/>
          </a:bodyPr>
          <a:lstStyle/>
          <a:p>
            <a:pPr algn="ctr"/>
            <a:r>
              <a:rPr lang="en-US" sz="2000" dirty="0" smtClean="0"/>
              <a:t>Risk Adversity</a:t>
            </a:r>
            <a:endParaRPr lang="en-US" sz="2000" dirty="0"/>
          </a:p>
          <a:p>
            <a:pPr algn="ctr"/>
            <a:r>
              <a:rPr lang="en-US" sz="1500" dirty="0" smtClean="0"/>
              <a:t>2 Main Risks</a:t>
            </a:r>
          </a:p>
        </p:txBody>
      </p:sp>
      <p:sp>
        <p:nvSpPr>
          <p:cNvPr id="7" name="TextBox 6"/>
          <p:cNvSpPr txBox="1"/>
          <p:nvPr/>
        </p:nvSpPr>
        <p:spPr>
          <a:xfrm>
            <a:off x="533400" y="3657600"/>
            <a:ext cx="3886200" cy="2292935"/>
          </a:xfrm>
          <a:prstGeom prst="rect">
            <a:avLst/>
          </a:prstGeom>
          <a:noFill/>
        </p:spPr>
        <p:txBody>
          <a:bodyPr wrap="square" rtlCol="0">
            <a:spAutoFit/>
          </a:bodyPr>
          <a:lstStyle/>
          <a:p>
            <a:pPr marL="347472" indent="-356616">
              <a:buFont typeface="Arial" pitchFamily="34" charset="0"/>
              <a:buChar char="•"/>
            </a:pPr>
            <a:r>
              <a:rPr lang="en-US" sz="1300" dirty="0" smtClean="0"/>
              <a:t>The bonds used to finance the arena have been downgraded to “junk” status.  With this downgrade, the possibility of losing the center to bankruptcy is high and very possible in just a few years.</a:t>
            </a:r>
          </a:p>
          <a:p>
            <a:pPr marL="347472" indent="-347472">
              <a:buFont typeface="Arial" pitchFamily="34" charset="0"/>
              <a:buChar char="•"/>
            </a:pPr>
            <a:r>
              <a:rPr lang="en-US" sz="1300" dirty="0" smtClean="0"/>
              <a:t> In order </a:t>
            </a:r>
            <a:r>
              <a:rPr lang="en-US" sz="1300" dirty="0"/>
              <a:t>to sustain the economic boon to the area and to be able to maintain the new Amway Center, they have to be able to book high profile events and performances that will draw large numbers of consumers.</a:t>
            </a:r>
          </a:p>
        </p:txBody>
      </p:sp>
    </p:spTree>
  </p:cSld>
  <p:clrMapOvr>
    <a:masterClrMapping/>
  </p:clrMapOvr>
  <p:transition spd="med" advClick="0" advTm="5000">
    <p:wipe/>
    <p:sndAc>
      <p:stSnd>
        <p:snd r:embed="rId2" name="arrow.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latin typeface="Arial" pitchFamily="34" charset="0"/>
                <a:cs typeface="Arial" pitchFamily="34" charset="0"/>
              </a:rPr>
              <a:t>The Amway Center was designed to reflect the character of the community, meet the goals of users and creates high definition super systems.</a:t>
            </a:r>
            <a:endParaRPr lang="en-US" dirty="0">
              <a:latin typeface="Arial" pitchFamily="34" charset="0"/>
              <a:cs typeface="Arial" pitchFamily="34" charset="0"/>
            </a:endParaRPr>
          </a:p>
        </p:txBody>
      </p:sp>
      <p:sp>
        <p:nvSpPr>
          <p:cNvPr id="4" name="Title 3"/>
          <p:cNvSpPr>
            <a:spLocks noGrp="1"/>
          </p:cNvSpPr>
          <p:nvPr>
            <p:ph type="title"/>
          </p:nvPr>
        </p:nvSpPr>
        <p:spPr/>
        <p:txBody>
          <a:bodyPr/>
          <a:lstStyle/>
          <a:p>
            <a:pPr algn="ctr"/>
            <a:r>
              <a:rPr lang="en-US" dirty="0" smtClean="0">
                <a:solidFill>
                  <a:schemeClr val="accent3">
                    <a:lumMod val="60000"/>
                    <a:lumOff val="40000"/>
                  </a:schemeClr>
                </a:solidFill>
              </a:rPr>
              <a:t>Conclusion</a:t>
            </a:r>
            <a:endParaRPr lang="en-US" dirty="0">
              <a:solidFill>
                <a:schemeClr val="accent3">
                  <a:lumMod val="60000"/>
                  <a:lumOff val="40000"/>
                </a:schemeClr>
              </a:solidFill>
            </a:endParaRPr>
          </a:p>
        </p:txBody>
      </p:sp>
      <p:pic>
        <p:nvPicPr>
          <p:cNvPr id="9" name="Content Placeholder 8" descr="img_0130.jpg"/>
          <p:cNvPicPr>
            <a:picLocks noGrp="1" noChangeAspect="1"/>
          </p:cNvPicPr>
          <p:nvPr>
            <p:ph sz="quarter" idx="4294967295"/>
          </p:nvPr>
        </p:nvPicPr>
        <p:blipFill>
          <a:blip r:embed="rId3" cstate="print"/>
          <a:stretch>
            <a:fillRect/>
          </a:stretch>
        </p:blipFill>
        <p:spPr>
          <a:xfrm>
            <a:off x="3276600" y="3505200"/>
            <a:ext cx="4041775" cy="2697163"/>
          </a:xfrm>
        </p:spPr>
      </p:pic>
    </p:spTree>
  </p:cSld>
  <p:clrMapOvr>
    <a:masterClrMapping/>
  </p:clrMapOvr>
  <p:transition spd="med" advClick="0" advTm="5000">
    <p:wipe/>
    <p:sndAc>
      <p:stSnd>
        <p:snd r:embed="rId2" name="arrow.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0" y="1066800"/>
          <a:ext cx="7619998" cy="5130328"/>
        </p:xfrm>
        <a:graphic>
          <a:graphicData uri="http://schemas.openxmlformats.org/drawingml/2006/table">
            <a:tbl>
              <a:tblPr/>
              <a:tblGrid>
                <a:gridCol w="3395992"/>
                <a:gridCol w="218760"/>
                <a:gridCol w="4005246"/>
              </a:tblGrid>
              <a:tr h="380721">
                <a:tc>
                  <a:txBody>
                    <a:bodyPr/>
                    <a:lstStyle/>
                    <a:p>
                      <a:pPr marL="0" marR="0">
                        <a:lnSpc>
                          <a:spcPct val="115000"/>
                        </a:lnSpc>
                        <a:spcBef>
                          <a:spcPts val="0"/>
                        </a:spcBef>
                        <a:spcAft>
                          <a:spcPts val="0"/>
                        </a:spcAft>
                      </a:pPr>
                      <a:r>
                        <a:rPr lang="en-US" sz="900" dirty="0">
                          <a:latin typeface="Arial Narrow" pitchFamily="34" charset="0"/>
                          <a:ea typeface="Calibri"/>
                          <a:cs typeface="Arial" pitchFamily="34" charset="0"/>
                        </a:rPr>
                        <a:t>Amway Center, "Amway Center Home Page." 4 Dec 2010. Amway Center.</a:t>
                      </a:r>
                    </a:p>
                    <a:p>
                      <a:pPr marL="0" marR="0">
                        <a:lnSpc>
                          <a:spcPct val="115000"/>
                        </a:lnSpc>
                        <a:spcBef>
                          <a:spcPts val="0"/>
                        </a:spcBef>
                        <a:spcAft>
                          <a:spcPts val="0"/>
                        </a:spcAft>
                      </a:pPr>
                      <a:r>
                        <a:rPr lang="en-US" sz="900" dirty="0">
                          <a:latin typeface="Arial Narrow" pitchFamily="34" charset="0"/>
                          <a:ea typeface="Calibri"/>
                          <a:cs typeface="Arial" pitchFamily="34" charset="0"/>
                        </a:rPr>
                        <a:t>&lt;http://www.amwaycenter.com/&gt;</a:t>
                      </a:r>
                    </a:p>
                  </a:txBody>
                  <a:tcPr marL="45357" marR="4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Arial Narrow" pitchFamily="34" charset="0"/>
                        <a:ea typeface="Calibri"/>
                        <a:cs typeface="Arial" pitchFamily="34" charset="0"/>
                      </a:endParaRPr>
                    </a:p>
                  </a:txBody>
                  <a:tcPr marL="45357" marR="4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Arial Narrow" pitchFamily="34" charset="0"/>
                          <a:ea typeface="Calibri"/>
                          <a:cs typeface="Arial" pitchFamily="34" charset="0"/>
                        </a:rPr>
                        <a:t>Munsey &amp; Suppes."Amway Arena."2010. Ballparks.com.</a:t>
                      </a:r>
                    </a:p>
                    <a:p>
                      <a:pPr marL="0" marR="0">
                        <a:lnSpc>
                          <a:spcPct val="115000"/>
                        </a:lnSpc>
                        <a:spcBef>
                          <a:spcPts val="0"/>
                        </a:spcBef>
                        <a:spcAft>
                          <a:spcPts val="0"/>
                        </a:spcAft>
                      </a:pPr>
                      <a:r>
                        <a:rPr lang="en-US" sz="900">
                          <a:latin typeface="Arial Narrow" pitchFamily="34" charset="0"/>
                          <a:ea typeface="Calibri"/>
                          <a:cs typeface="Arial" pitchFamily="34" charset="0"/>
                        </a:rPr>
                        <a:t>&lt;http://basketball.ballparks.com/NBA/OrlandoMagic/index.htm&gt;</a:t>
                      </a:r>
                    </a:p>
                  </a:txBody>
                  <a:tcPr marL="45357" marR="4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7628">
                <a:tc>
                  <a:txBody>
                    <a:bodyPr/>
                    <a:lstStyle/>
                    <a:p>
                      <a:pPr marL="0" marR="0">
                        <a:lnSpc>
                          <a:spcPct val="115000"/>
                        </a:lnSpc>
                        <a:spcBef>
                          <a:spcPts val="0"/>
                        </a:spcBef>
                        <a:spcAft>
                          <a:spcPts val="0"/>
                        </a:spcAft>
                      </a:pPr>
                      <a:r>
                        <a:rPr lang="en-US" sz="900" dirty="0">
                          <a:latin typeface="Arial Narrow" pitchFamily="34" charset="0"/>
                          <a:ea typeface="Calibri"/>
                          <a:cs typeface="Arial" pitchFamily="34" charset="0"/>
                        </a:rPr>
                        <a:t>Amway Center, "Concerts and Events." 4 Dec 2010. Amway Center.</a:t>
                      </a:r>
                    </a:p>
                    <a:p>
                      <a:pPr marL="0" marR="0">
                        <a:lnSpc>
                          <a:spcPct val="115000"/>
                        </a:lnSpc>
                        <a:spcBef>
                          <a:spcPts val="0"/>
                        </a:spcBef>
                        <a:spcAft>
                          <a:spcPts val="0"/>
                        </a:spcAft>
                      </a:pPr>
                      <a:r>
                        <a:rPr lang="en-US" sz="900" dirty="0">
                          <a:latin typeface="Arial Narrow" pitchFamily="34" charset="0"/>
                          <a:ea typeface="Calibri"/>
                          <a:cs typeface="Arial" pitchFamily="34" charset="0"/>
                        </a:rPr>
                        <a:t>&lt;http://amwaycenter.com/concerts-and-events&gt;</a:t>
                      </a:r>
                    </a:p>
                  </a:txBody>
                  <a:tcPr marL="45357" marR="4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Arial Narrow" pitchFamily="34" charset="0"/>
                        <a:ea typeface="Calibri"/>
                        <a:cs typeface="Arial" pitchFamily="34" charset="0"/>
                      </a:endParaRPr>
                    </a:p>
                  </a:txBody>
                  <a:tcPr marL="45357" marR="4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Arial Narrow" pitchFamily="34" charset="0"/>
                          <a:ea typeface="Calibri"/>
                          <a:cs typeface="Arial" pitchFamily="34" charset="0"/>
                        </a:rPr>
                        <a:t>Satzinger, John W., Jackson, Robert B., Burd Stephen D.,</a:t>
                      </a:r>
                    </a:p>
                    <a:p>
                      <a:pPr marL="0" marR="0">
                        <a:lnSpc>
                          <a:spcPct val="115000"/>
                        </a:lnSpc>
                        <a:spcBef>
                          <a:spcPts val="0"/>
                        </a:spcBef>
                        <a:spcAft>
                          <a:spcPts val="0"/>
                        </a:spcAft>
                      </a:pPr>
                      <a:r>
                        <a:rPr lang="en-US" sz="900">
                          <a:latin typeface="Arial Narrow" pitchFamily="34" charset="0"/>
                          <a:ea typeface="Calibri"/>
                          <a:cs typeface="Arial" pitchFamily="34" charset="0"/>
                        </a:rPr>
                        <a:t>System Analysis and Design in a Changing World.Cambridge: 2000 Course </a:t>
                      </a:r>
                    </a:p>
                    <a:p>
                      <a:pPr marL="0" marR="0">
                        <a:lnSpc>
                          <a:spcPct val="115000"/>
                        </a:lnSpc>
                        <a:spcBef>
                          <a:spcPts val="0"/>
                        </a:spcBef>
                        <a:spcAft>
                          <a:spcPts val="0"/>
                        </a:spcAft>
                      </a:pPr>
                      <a:r>
                        <a:rPr lang="en-US" sz="900">
                          <a:latin typeface="Arial Narrow" pitchFamily="34" charset="0"/>
                          <a:ea typeface="Calibri"/>
                          <a:cs typeface="Arial" pitchFamily="34" charset="0"/>
                        </a:rPr>
                        <a:t>Technology Thompson Learning, 2000.</a:t>
                      </a:r>
                    </a:p>
                  </a:txBody>
                  <a:tcPr marL="45357" marR="4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251">
                <a:tc>
                  <a:txBody>
                    <a:bodyPr/>
                    <a:lstStyle/>
                    <a:p>
                      <a:pPr marL="0" marR="0">
                        <a:lnSpc>
                          <a:spcPct val="115000"/>
                        </a:lnSpc>
                        <a:spcBef>
                          <a:spcPts val="0"/>
                        </a:spcBef>
                        <a:spcAft>
                          <a:spcPts val="0"/>
                        </a:spcAft>
                      </a:pPr>
                      <a:r>
                        <a:rPr lang="en-US" sz="900" dirty="0">
                          <a:latin typeface="Arial Narrow" pitchFamily="34" charset="0"/>
                          <a:ea typeface="Calibri"/>
                          <a:cs typeface="Arial" pitchFamily="34" charset="0"/>
                        </a:rPr>
                        <a:t>Amway Center, "About the City of Orlando." 4 Dec 2010. Amway Center.</a:t>
                      </a:r>
                    </a:p>
                    <a:p>
                      <a:pPr marL="0" marR="0">
                        <a:lnSpc>
                          <a:spcPct val="115000"/>
                        </a:lnSpc>
                        <a:spcBef>
                          <a:spcPts val="0"/>
                        </a:spcBef>
                        <a:spcAft>
                          <a:spcPts val="0"/>
                        </a:spcAft>
                      </a:pPr>
                      <a:r>
                        <a:rPr lang="en-US" sz="900" dirty="0">
                          <a:latin typeface="Arial Narrow" pitchFamily="34" charset="0"/>
                          <a:ea typeface="Calibri"/>
                          <a:cs typeface="Arial" pitchFamily="34" charset="0"/>
                        </a:rPr>
                        <a:t>&lt;http://amwaycenter.com/about-city-orlando&gt;</a:t>
                      </a:r>
                    </a:p>
                  </a:txBody>
                  <a:tcPr marL="45357" marR="4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Arial Narrow" pitchFamily="34" charset="0"/>
                        <a:ea typeface="Calibri"/>
                        <a:cs typeface="Arial" pitchFamily="34" charset="0"/>
                      </a:endParaRPr>
                    </a:p>
                  </a:txBody>
                  <a:tcPr marL="45357" marR="4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err="1">
                          <a:latin typeface="Arial Narrow" pitchFamily="34" charset="0"/>
                          <a:ea typeface="Calibri"/>
                          <a:cs typeface="Arial" pitchFamily="34" charset="0"/>
                        </a:rPr>
                        <a:t>Steinkamp</a:t>
                      </a:r>
                      <a:r>
                        <a:rPr lang="en-US" sz="900" dirty="0">
                          <a:latin typeface="Arial Narrow" pitchFamily="34" charset="0"/>
                          <a:ea typeface="Calibri"/>
                          <a:cs typeface="Arial" pitchFamily="34" charset="0"/>
                        </a:rPr>
                        <a:t>, </a:t>
                      </a:r>
                      <a:r>
                        <a:rPr lang="en-US" sz="900" dirty="0" err="1">
                          <a:latin typeface="Arial Narrow" pitchFamily="34" charset="0"/>
                          <a:ea typeface="Calibri"/>
                          <a:cs typeface="Arial" pitchFamily="34" charset="0"/>
                        </a:rPr>
                        <a:t>Mark,"Orlando’s</a:t>
                      </a:r>
                      <a:r>
                        <a:rPr lang="en-US" sz="900" dirty="0">
                          <a:latin typeface="Arial Narrow" pitchFamily="34" charset="0"/>
                          <a:ea typeface="Calibri"/>
                          <a:cs typeface="Arial" pitchFamily="34" charset="0"/>
                        </a:rPr>
                        <a:t> New Amway Center to Feature </a:t>
                      </a:r>
                      <a:r>
                        <a:rPr lang="en-US" sz="900" dirty="0" err="1">
                          <a:latin typeface="Arial Narrow" pitchFamily="34" charset="0"/>
                          <a:ea typeface="Calibri"/>
                          <a:cs typeface="Arial" pitchFamily="34" charset="0"/>
                        </a:rPr>
                        <a:t>Daktronics</a:t>
                      </a:r>
                      <a:r>
                        <a:rPr lang="en-US" sz="900" dirty="0">
                          <a:latin typeface="Arial Narrow" pitchFamily="34" charset="0"/>
                          <a:ea typeface="Calibri"/>
                          <a:cs typeface="Arial" pitchFamily="34" charset="0"/>
                        </a:rPr>
                        <a:t> Integrated </a:t>
                      </a:r>
                    </a:p>
                    <a:p>
                      <a:pPr marL="0" marR="0">
                        <a:lnSpc>
                          <a:spcPct val="115000"/>
                        </a:lnSpc>
                        <a:spcBef>
                          <a:spcPts val="0"/>
                        </a:spcBef>
                        <a:spcAft>
                          <a:spcPts val="0"/>
                        </a:spcAft>
                      </a:pPr>
                      <a:r>
                        <a:rPr lang="en-US" sz="900" dirty="0">
                          <a:latin typeface="Arial Narrow" pitchFamily="34" charset="0"/>
                          <a:ea typeface="Calibri"/>
                          <a:cs typeface="Arial" pitchFamily="34" charset="0"/>
                        </a:rPr>
                        <a:t>Super System" 11 Nov 2009. Daktronics.com</a:t>
                      </a:r>
                    </a:p>
                    <a:p>
                      <a:pPr marL="0" marR="0">
                        <a:lnSpc>
                          <a:spcPct val="115000"/>
                        </a:lnSpc>
                        <a:spcBef>
                          <a:spcPts val="0"/>
                        </a:spcBef>
                        <a:spcAft>
                          <a:spcPts val="0"/>
                        </a:spcAft>
                      </a:pPr>
                      <a:r>
                        <a:rPr lang="en-US" sz="900" u="sng" dirty="0">
                          <a:solidFill>
                            <a:srgbClr val="0000FF"/>
                          </a:solidFill>
                          <a:latin typeface="Arial Narrow" pitchFamily="34" charset="0"/>
                          <a:ea typeface="Calibri"/>
                          <a:cs typeface="Arial" pitchFamily="34" charset="0"/>
                          <a:hlinkClick r:id="rId3"/>
                        </a:rPr>
                        <a:t>http://www.daktronics.com/Company/NewsReleases/Pages/OrlandoMagic.aspx</a:t>
                      </a:r>
                      <a:endParaRPr lang="en-US" sz="900" dirty="0">
                        <a:latin typeface="Arial Narrow" pitchFamily="34" charset="0"/>
                        <a:ea typeface="Calibri"/>
                        <a:cs typeface="Arial" pitchFamily="34" charset="0"/>
                      </a:endParaRPr>
                    </a:p>
                  </a:txBody>
                  <a:tcPr marL="45357" marR="4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721">
                <a:tc>
                  <a:txBody>
                    <a:bodyPr/>
                    <a:lstStyle/>
                    <a:p>
                      <a:pPr marL="0" marR="0">
                        <a:lnSpc>
                          <a:spcPct val="115000"/>
                        </a:lnSpc>
                        <a:spcBef>
                          <a:spcPts val="0"/>
                        </a:spcBef>
                        <a:spcAft>
                          <a:spcPts val="0"/>
                        </a:spcAft>
                      </a:pPr>
                      <a:r>
                        <a:rPr lang="en-US" sz="900" dirty="0">
                          <a:latin typeface="Arial Narrow" pitchFamily="34" charset="0"/>
                          <a:ea typeface="Calibri"/>
                          <a:cs typeface="Arial" pitchFamily="34" charset="0"/>
                        </a:rPr>
                        <a:t>Amway Center, "Promoter Guide." 4 Dec 2010. Amway Center.</a:t>
                      </a:r>
                    </a:p>
                    <a:p>
                      <a:pPr marL="0" marR="0">
                        <a:lnSpc>
                          <a:spcPct val="115000"/>
                        </a:lnSpc>
                        <a:spcBef>
                          <a:spcPts val="0"/>
                        </a:spcBef>
                        <a:spcAft>
                          <a:spcPts val="0"/>
                        </a:spcAft>
                      </a:pPr>
                      <a:r>
                        <a:rPr lang="en-US" sz="900" dirty="0">
                          <a:latin typeface="Arial Narrow" pitchFamily="34" charset="0"/>
                          <a:ea typeface="Calibri"/>
                          <a:cs typeface="Arial" pitchFamily="34" charset="0"/>
                        </a:rPr>
                        <a:t>&lt;http://amwaycenter.com/promoter-guide&gt;</a:t>
                      </a:r>
                    </a:p>
                  </a:txBody>
                  <a:tcPr marL="45357" marR="4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Arial Narrow" pitchFamily="34" charset="0"/>
                        <a:ea typeface="Calibri"/>
                        <a:cs typeface="Arial" pitchFamily="34" charset="0"/>
                      </a:endParaRPr>
                    </a:p>
                  </a:txBody>
                  <a:tcPr marL="45357" marR="4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Arial Narrow" pitchFamily="34" charset="0"/>
                          <a:ea typeface="Calibri"/>
                          <a:cs typeface="Arial" pitchFamily="34" charset="0"/>
                        </a:rPr>
                        <a:t>Amway Center, “Press Release” 4 Oct 2010. Amway Center</a:t>
                      </a:r>
                    </a:p>
                    <a:p>
                      <a:pPr marL="0" marR="0">
                        <a:lnSpc>
                          <a:spcPct val="115000"/>
                        </a:lnSpc>
                        <a:spcBef>
                          <a:spcPts val="0"/>
                        </a:spcBef>
                        <a:spcAft>
                          <a:spcPts val="0"/>
                        </a:spcAft>
                      </a:pPr>
                      <a:r>
                        <a:rPr lang="en-US" sz="900">
                          <a:latin typeface="Arial Narrow" pitchFamily="34" charset="0"/>
                          <a:ea typeface="Calibri"/>
                          <a:cs typeface="Arial" pitchFamily="34" charset="0"/>
                        </a:rPr>
                        <a:t>&lt;</a:t>
                      </a:r>
                      <a:r>
                        <a:rPr lang="en-US" sz="900" u="sng">
                          <a:solidFill>
                            <a:srgbClr val="0000FF"/>
                          </a:solidFill>
                          <a:latin typeface="Arial Narrow" pitchFamily="34" charset="0"/>
                          <a:ea typeface="Calibri"/>
                          <a:cs typeface="Arial" pitchFamily="34" charset="0"/>
                          <a:hlinkClick r:id="rId4"/>
                        </a:rPr>
                        <a:t>http://amwaycenter.com/press-room/press-releases</a:t>
                      </a:r>
                      <a:endParaRPr lang="en-US" sz="900">
                        <a:latin typeface="Arial Narrow" pitchFamily="34" charset="0"/>
                        <a:ea typeface="Calibri"/>
                        <a:cs typeface="Arial" pitchFamily="34" charset="0"/>
                      </a:endParaRPr>
                    </a:p>
                  </a:txBody>
                  <a:tcPr marL="45357" marR="4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522">
                <a:tc>
                  <a:txBody>
                    <a:bodyPr/>
                    <a:lstStyle/>
                    <a:p>
                      <a:pPr marL="0" marR="0">
                        <a:lnSpc>
                          <a:spcPct val="115000"/>
                        </a:lnSpc>
                        <a:spcBef>
                          <a:spcPts val="0"/>
                        </a:spcBef>
                        <a:spcAft>
                          <a:spcPts val="0"/>
                        </a:spcAft>
                      </a:pPr>
                      <a:r>
                        <a:rPr lang="en-US" sz="900" dirty="0">
                          <a:latin typeface="Arial Narrow" pitchFamily="34" charset="0"/>
                          <a:ea typeface="Calibri"/>
                          <a:cs typeface="Arial" pitchFamily="34" charset="0"/>
                        </a:rPr>
                        <a:t>Amway Center, "Press Room" 4 Dec 2010. Amway Center.</a:t>
                      </a:r>
                    </a:p>
                    <a:p>
                      <a:pPr marL="0" marR="0">
                        <a:lnSpc>
                          <a:spcPct val="115000"/>
                        </a:lnSpc>
                        <a:spcBef>
                          <a:spcPts val="0"/>
                        </a:spcBef>
                        <a:spcAft>
                          <a:spcPts val="0"/>
                        </a:spcAft>
                      </a:pPr>
                      <a:r>
                        <a:rPr lang="en-US" sz="900" dirty="0">
                          <a:latin typeface="Arial Narrow" pitchFamily="34" charset="0"/>
                          <a:ea typeface="Calibri"/>
                          <a:cs typeface="Arial" pitchFamily="34" charset="0"/>
                        </a:rPr>
                        <a:t>&lt;http://amwaycenter.com/press-room&gt;</a:t>
                      </a:r>
                    </a:p>
                  </a:txBody>
                  <a:tcPr marL="45357" marR="4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Arial Narrow" pitchFamily="34" charset="0"/>
                        <a:ea typeface="Calibri"/>
                        <a:cs typeface="Arial" pitchFamily="34" charset="0"/>
                      </a:endParaRPr>
                    </a:p>
                  </a:txBody>
                  <a:tcPr marL="45357" marR="4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Arial Narrow" pitchFamily="34" charset="0"/>
                          <a:ea typeface="Calibri"/>
                          <a:cs typeface="Arial" pitchFamily="34" charset="0"/>
                        </a:rPr>
                        <a:t>Orlando Sentinel “Orlando Magic Reach Fair deal on arena details” 23, Dec 2006. Orlando Sentinel</a:t>
                      </a:r>
                    </a:p>
                    <a:p>
                      <a:pPr marL="0" marR="0">
                        <a:lnSpc>
                          <a:spcPct val="115000"/>
                        </a:lnSpc>
                        <a:spcBef>
                          <a:spcPts val="0"/>
                        </a:spcBef>
                        <a:spcAft>
                          <a:spcPts val="0"/>
                        </a:spcAft>
                      </a:pPr>
                      <a:r>
                        <a:rPr lang="en-US" sz="900">
                          <a:latin typeface="Arial Narrow" pitchFamily="34" charset="0"/>
                          <a:ea typeface="Calibri"/>
                          <a:cs typeface="Arial" pitchFamily="34" charset="0"/>
                        </a:rPr>
                        <a:t>&lt;</a:t>
                      </a:r>
                      <a:r>
                        <a:rPr lang="en-US" sz="900" u="sng">
                          <a:solidFill>
                            <a:srgbClr val="0000FF"/>
                          </a:solidFill>
                          <a:latin typeface="Arial Narrow" pitchFamily="34" charset="0"/>
                          <a:ea typeface="Calibri"/>
                          <a:cs typeface="Arial" pitchFamily="34" charset="0"/>
                          <a:hlinkClick r:id="rId5"/>
                        </a:rPr>
                        <a:t>http://articles.orlandosentinel.com/2006-12-23/news/ARENA23_1_orlando-magic-deal-city-commissioners</a:t>
                      </a:r>
                      <a:endParaRPr lang="en-US" sz="900">
                        <a:latin typeface="Arial Narrow" pitchFamily="34" charset="0"/>
                        <a:ea typeface="Calibri"/>
                        <a:cs typeface="Arial" pitchFamily="34" charset="0"/>
                      </a:endParaRPr>
                    </a:p>
                  </a:txBody>
                  <a:tcPr marL="45357" marR="4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416">
                <a:tc>
                  <a:txBody>
                    <a:bodyPr/>
                    <a:lstStyle/>
                    <a:p>
                      <a:pPr marL="0" marR="0">
                        <a:lnSpc>
                          <a:spcPct val="115000"/>
                        </a:lnSpc>
                        <a:spcBef>
                          <a:spcPts val="0"/>
                        </a:spcBef>
                        <a:spcAft>
                          <a:spcPts val="0"/>
                        </a:spcAft>
                      </a:pPr>
                      <a:r>
                        <a:rPr lang="en-US" sz="900" dirty="0">
                          <a:latin typeface="Arial Narrow" pitchFamily="34" charset="0"/>
                          <a:ea typeface="Calibri"/>
                          <a:cs typeface="Arial" pitchFamily="34" charset="0"/>
                        </a:rPr>
                        <a:t>Amway Center, "Venue" 4 Dec 2010. Amway Center.</a:t>
                      </a:r>
                    </a:p>
                    <a:p>
                      <a:pPr marL="0" marR="0">
                        <a:lnSpc>
                          <a:spcPct val="115000"/>
                        </a:lnSpc>
                        <a:spcBef>
                          <a:spcPts val="0"/>
                        </a:spcBef>
                        <a:spcAft>
                          <a:spcPts val="0"/>
                        </a:spcAft>
                      </a:pPr>
                      <a:r>
                        <a:rPr lang="en-US" sz="900" dirty="0">
                          <a:latin typeface="Arial Narrow" pitchFamily="34" charset="0"/>
                          <a:ea typeface="Calibri"/>
                          <a:cs typeface="Arial" pitchFamily="34" charset="0"/>
                        </a:rPr>
                        <a:t>&lt;</a:t>
                      </a:r>
                      <a:r>
                        <a:rPr lang="en-US" sz="900" u="sng" dirty="0">
                          <a:solidFill>
                            <a:srgbClr val="0000FF"/>
                          </a:solidFill>
                          <a:latin typeface="Arial Narrow" pitchFamily="34" charset="0"/>
                          <a:ea typeface="Calibri"/>
                          <a:cs typeface="Arial" pitchFamily="34" charset="0"/>
                          <a:hlinkClick r:id="rId6"/>
                        </a:rPr>
                        <a:t>http://www.amwaycenter.com/venue</a:t>
                      </a:r>
                      <a:r>
                        <a:rPr lang="en-US" sz="900" dirty="0">
                          <a:latin typeface="Arial Narrow" pitchFamily="34" charset="0"/>
                          <a:ea typeface="Calibri"/>
                          <a:cs typeface="Arial" pitchFamily="34" charset="0"/>
                        </a:rPr>
                        <a:t>&gt;</a:t>
                      </a:r>
                    </a:p>
                  </a:txBody>
                  <a:tcPr marL="45357" marR="4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dirty="0">
                        <a:latin typeface="Arial Narrow" pitchFamily="34" charset="0"/>
                        <a:ea typeface="Calibri"/>
                        <a:cs typeface="Arial" pitchFamily="34" charset="0"/>
                      </a:endParaRPr>
                    </a:p>
                  </a:txBody>
                  <a:tcPr marL="45357" marR="4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latin typeface="Arial Narrow" pitchFamily="34" charset="0"/>
                          <a:ea typeface="Calibri"/>
                          <a:cs typeface="Arial" pitchFamily="34" charset="0"/>
                        </a:rPr>
                        <a:t>Orlando Sentinel “Orlando risk default on Magic arena bonds, Analyst warn” 3, Apr 2010 Orlando Sentinel</a:t>
                      </a:r>
                    </a:p>
                    <a:p>
                      <a:pPr marL="0" marR="0">
                        <a:spcBef>
                          <a:spcPts val="0"/>
                        </a:spcBef>
                        <a:spcAft>
                          <a:spcPts val="0"/>
                        </a:spcAft>
                      </a:pPr>
                      <a:r>
                        <a:rPr lang="en-US" sz="900" dirty="0">
                          <a:latin typeface="Arial Narrow" pitchFamily="34" charset="0"/>
                          <a:ea typeface="Calibri"/>
                          <a:cs typeface="Arial" pitchFamily="34" charset="0"/>
                        </a:rPr>
                        <a:t>&lt;</a:t>
                      </a:r>
                      <a:r>
                        <a:rPr lang="en-US" sz="900" u="sng" dirty="0">
                          <a:solidFill>
                            <a:srgbClr val="0000FF"/>
                          </a:solidFill>
                          <a:latin typeface="Arial Narrow" pitchFamily="34" charset="0"/>
                          <a:ea typeface="Calibri"/>
                          <a:cs typeface="Arial" pitchFamily="34" charset="0"/>
                          <a:hlinkClick r:id="rId7"/>
                        </a:rPr>
                        <a:t>http://articles.orlandosentinel.com/2010-04-03/news/os-magic-arena-junk-bonds-20100403_1_arena-bonds-default-fitch-ratings</a:t>
                      </a:r>
                      <a:endParaRPr lang="en-US" sz="900" dirty="0">
                        <a:latin typeface="Arial Narrow" pitchFamily="34" charset="0"/>
                        <a:ea typeface="Calibri"/>
                        <a:cs typeface="Arial" pitchFamily="34" charset="0"/>
                      </a:endParaRPr>
                    </a:p>
                  </a:txBody>
                  <a:tcPr marL="45357" marR="4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4535">
                <a:tc>
                  <a:txBody>
                    <a:bodyPr/>
                    <a:lstStyle/>
                    <a:p>
                      <a:pPr marL="0" marR="0">
                        <a:lnSpc>
                          <a:spcPct val="115000"/>
                        </a:lnSpc>
                        <a:spcBef>
                          <a:spcPts val="0"/>
                        </a:spcBef>
                        <a:spcAft>
                          <a:spcPts val="0"/>
                        </a:spcAft>
                      </a:pPr>
                      <a:r>
                        <a:rPr lang="en-US" sz="900" dirty="0">
                          <a:latin typeface="Arial Narrow" pitchFamily="34" charset="0"/>
                          <a:ea typeface="Calibri"/>
                          <a:cs typeface="Arial" pitchFamily="34" charset="0"/>
                        </a:rPr>
                        <a:t>Barrett, Alex, "Amway Center a Magical New Home for the NBA and Orlando." 2010 CBSSports.com </a:t>
                      </a:r>
                    </a:p>
                    <a:p>
                      <a:pPr marL="0" marR="0">
                        <a:lnSpc>
                          <a:spcPct val="115000"/>
                        </a:lnSpc>
                        <a:spcBef>
                          <a:spcPts val="0"/>
                        </a:spcBef>
                        <a:spcAft>
                          <a:spcPts val="0"/>
                        </a:spcAft>
                      </a:pPr>
                      <a:r>
                        <a:rPr lang="en-US" sz="900" dirty="0">
                          <a:latin typeface="Arial Narrow" pitchFamily="34" charset="0"/>
                          <a:ea typeface="Calibri"/>
                          <a:cs typeface="Arial" pitchFamily="34" charset="0"/>
                        </a:rPr>
                        <a:t>&lt;http://</a:t>
                      </a:r>
                      <a:r>
                        <a:rPr lang="en-US" sz="900" dirty="0" smtClean="0">
                          <a:latin typeface="Arial Narrow" pitchFamily="34" charset="0"/>
                          <a:ea typeface="Calibri"/>
                          <a:cs typeface="Arial" pitchFamily="34" charset="0"/>
                        </a:rPr>
                        <a:t>bleacherreport.com/articles/479529-amway-center-a-magical-new-home-for-the-nba-and-orlando</a:t>
                      </a:r>
                      <a:r>
                        <a:rPr lang="en-US" sz="900" dirty="0">
                          <a:latin typeface="Arial Narrow" pitchFamily="34" charset="0"/>
                          <a:ea typeface="Calibri"/>
                          <a:cs typeface="Arial" pitchFamily="34" charset="0"/>
                        </a:rPr>
                        <a:t>&gt;</a:t>
                      </a:r>
                    </a:p>
                  </a:txBody>
                  <a:tcPr marL="45357" marR="4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Arial Narrow" pitchFamily="34" charset="0"/>
                        <a:ea typeface="Calibri"/>
                        <a:cs typeface="Arial" pitchFamily="34" charset="0"/>
                      </a:endParaRPr>
                    </a:p>
                  </a:txBody>
                  <a:tcPr marL="45357" marR="4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latin typeface="Arial Narrow" pitchFamily="34" charset="0"/>
                          <a:ea typeface="Calibri"/>
                          <a:cs typeface="Arial" pitchFamily="34" charset="0"/>
                        </a:rPr>
                        <a:t>Orlando Sentinel “Orlando’s newest landmark” 14, Nov 2010. Orlando Sentinel</a:t>
                      </a:r>
                    </a:p>
                    <a:p>
                      <a:pPr marL="0" marR="0">
                        <a:spcBef>
                          <a:spcPts val="0"/>
                        </a:spcBef>
                        <a:spcAft>
                          <a:spcPts val="0"/>
                        </a:spcAft>
                      </a:pPr>
                      <a:r>
                        <a:rPr lang="en-US" sz="900" dirty="0">
                          <a:latin typeface="Arial Narrow" pitchFamily="34" charset="0"/>
                          <a:ea typeface="Calibri"/>
                          <a:cs typeface="Arial" pitchFamily="34" charset="0"/>
                        </a:rPr>
                        <a:t>&lt;</a:t>
                      </a:r>
                      <a:r>
                        <a:rPr lang="en-US" sz="900" u="sng" dirty="0">
                          <a:solidFill>
                            <a:srgbClr val="0000FF"/>
                          </a:solidFill>
                          <a:latin typeface="Arial Narrow" pitchFamily="34" charset="0"/>
                          <a:ea typeface="Calibri"/>
                          <a:cs typeface="Arial" pitchFamily="34" charset="0"/>
                          <a:hlinkClick r:id="rId8"/>
                        </a:rPr>
                        <a:t>http://www.orlandosentinel.com/sports/highschool/varsitylife/os-amway-varsity-life-111410-20101114,0,4884856.story</a:t>
                      </a:r>
                      <a:endParaRPr lang="en-US" sz="900" dirty="0">
                        <a:latin typeface="Arial Narrow" pitchFamily="34" charset="0"/>
                        <a:ea typeface="Calibri"/>
                        <a:cs typeface="Arial" pitchFamily="34" charset="0"/>
                      </a:endParaRPr>
                    </a:p>
                  </a:txBody>
                  <a:tcPr marL="45357" marR="4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522">
                <a:tc>
                  <a:txBody>
                    <a:bodyPr/>
                    <a:lstStyle/>
                    <a:p>
                      <a:pPr marL="0" marR="0">
                        <a:lnSpc>
                          <a:spcPct val="115000"/>
                        </a:lnSpc>
                        <a:spcBef>
                          <a:spcPts val="0"/>
                        </a:spcBef>
                        <a:spcAft>
                          <a:spcPts val="0"/>
                        </a:spcAft>
                      </a:pPr>
                      <a:r>
                        <a:rPr lang="en-US" sz="900">
                          <a:latin typeface="Arial Narrow" pitchFamily="34" charset="0"/>
                          <a:ea typeface="Calibri"/>
                          <a:cs typeface="Arial" pitchFamily="34" charset="0"/>
                        </a:rPr>
                        <a:t>City of Orlando. "History of Pathways for Parramore." 2010. City of Orlando. 1 Dec 2010</a:t>
                      </a:r>
                    </a:p>
                    <a:p>
                      <a:pPr marL="0" marR="0">
                        <a:lnSpc>
                          <a:spcPct val="115000"/>
                        </a:lnSpc>
                        <a:spcBef>
                          <a:spcPts val="0"/>
                        </a:spcBef>
                        <a:spcAft>
                          <a:spcPts val="0"/>
                        </a:spcAft>
                      </a:pPr>
                      <a:r>
                        <a:rPr lang="en-US" sz="900" u="sng">
                          <a:solidFill>
                            <a:srgbClr val="0000FF"/>
                          </a:solidFill>
                          <a:latin typeface="Arial Narrow" pitchFamily="34" charset="0"/>
                          <a:ea typeface="Calibri"/>
                          <a:cs typeface="Arial" pitchFamily="34" charset="0"/>
                          <a:hlinkClick r:id="rId9"/>
                        </a:rPr>
                        <a:t>http://www.cityoforlando.net/elected/parramore/history.htm</a:t>
                      </a:r>
                      <a:endParaRPr lang="en-US" sz="900">
                        <a:latin typeface="Arial Narrow" pitchFamily="34" charset="0"/>
                        <a:ea typeface="Calibri"/>
                        <a:cs typeface="Arial" pitchFamily="34" charset="0"/>
                      </a:endParaRPr>
                    </a:p>
                  </a:txBody>
                  <a:tcPr marL="45357" marR="4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Arial Narrow" pitchFamily="34" charset="0"/>
                        <a:ea typeface="Calibri"/>
                        <a:cs typeface="Arial" pitchFamily="34" charset="0"/>
                      </a:endParaRPr>
                    </a:p>
                  </a:txBody>
                  <a:tcPr marL="45357" marR="4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latin typeface="Arial Narrow" pitchFamily="34" charset="0"/>
                          <a:ea typeface="Calibri"/>
                          <a:cs typeface="Arial" pitchFamily="34" charset="0"/>
                        </a:rPr>
                        <a:t>Orlando Sentinel “Cha-</a:t>
                      </a:r>
                      <a:r>
                        <a:rPr lang="en-US" sz="900" dirty="0" err="1">
                          <a:latin typeface="Arial Narrow" pitchFamily="34" charset="0"/>
                          <a:ea typeface="Calibri"/>
                          <a:cs typeface="Arial" pitchFamily="34" charset="0"/>
                        </a:rPr>
                        <a:t>Ching</a:t>
                      </a:r>
                      <a:r>
                        <a:rPr lang="en-US" sz="900" dirty="0">
                          <a:latin typeface="Arial Narrow" pitchFamily="34" charset="0"/>
                          <a:ea typeface="Calibri"/>
                          <a:cs typeface="Arial" pitchFamily="34" charset="0"/>
                        </a:rPr>
                        <a:t>! Florida Classic is a Multimillion-Dollar Boost to region.”19, Nov 2010 Orlando Sentinel</a:t>
                      </a:r>
                    </a:p>
                    <a:p>
                      <a:pPr marL="0" marR="0">
                        <a:lnSpc>
                          <a:spcPct val="115000"/>
                        </a:lnSpc>
                        <a:spcBef>
                          <a:spcPts val="0"/>
                        </a:spcBef>
                        <a:spcAft>
                          <a:spcPts val="0"/>
                        </a:spcAft>
                      </a:pPr>
                      <a:r>
                        <a:rPr lang="en-US" sz="900" dirty="0">
                          <a:latin typeface="Arial Narrow" pitchFamily="34" charset="0"/>
                          <a:ea typeface="Calibri"/>
                          <a:cs typeface="Arial" pitchFamily="34" charset="0"/>
                        </a:rPr>
                        <a:t>&lt;</a:t>
                      </a:r>
                      <a:r>
                        <a:rPr lang="en-US" sz="900" u="sng" dirty="0">
                          <a:solidFill>
                            <a:srgbClr val="0000FF"/>
                          </a:solidFill>
                          <a:latin typeface="Arial Narrow" pitchFamily="34" charset="0"/>
                          <a:ea typeface="Calibri"/>
                          <a:cs typeface="Arial" pitchFamily="34" charset="0"/>
                          <a:hlinkClick r:id="rId10"/>
                        </a:rPr>
                        <a:t>http://www.orlandosentinel.com/news/local/os-florida-classic-advance-20101119,0,5121074.story</a:t>
                      </a:r>
                      <a:endParaRPr lang="en-US" sz="900" dirty="0">
                        <a:latin typeface="Arial Narrow" pitchFamily="34" charset="0"/>
                        <a:ea typeface="Calibri"/>
                        <a:cs typeface="Arial" pitchFamily="34" charset="0"/>
                      </a:endParaRPr>
                    </a:p>
                  </a:txBody>
                  <a:tcPr marL="45357" marR="4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7628">
                <a:tc>
                  <a:txBody>
                    <a:bodyPr/>
                    <a:lstStyle/>
                    <a:p>
                      <a:pPr marL="0" marR="0">
                        <a:lnSpc>
                          <a:spcPct val="115000"/>
                        </a:lnSpc>
                        <a:spcBef>
                          <a:spcPts val="0"/>
                        </a:spcBef>
                        <a:spcAft>
                          <a:spcPts val="0"/>
                        </a:spcAft>
                      </a:pPr>
                      <a:r>
                        <a:rPr lang="en-US" sz="900">
                          <a:latin typeface="Arial Narrow" pitchFamily="34" charset="0"/>
                          <a:ea typeface="Calibri"/>
                          <a:cs typeface="Arial" pitchFamily="34" charset="0"/>
                        </a:rPr>
                        <a:t>Dyer, Buddy. "State of Downtown Address." 1 Oct 2010. City of Orlando.</a:t>
                      </a:r>
                    </a:p>
                    <a:p>
                      <a:pPr marL="0" marR="0">
                        <a:lnSpc>
                          <a:spcPct val="115000"/>
                        </a:lnSpc>
                        <a:spcBef>
                          <a:spcPts val="0"/>
                        </a:spcBef>
                        <a:spcAft>
                          <a:spcPts val="0"/>
                        </a:spcAft>
                      </a:pPr>
                      <a:r>
                        <a:rPr lang="en-US" sz="900">
                          <a:latin typeface="Arial Narrow" pitchFamily="34" charset="0"/>
                          <a:ea typeface="Calibri"/>
                          <a:cs typeface="Arial" pitchFamily="34" charset="0"/>
                        </a:rPr>
                        <a:t>&lt;http://www.cfnews13.com/static/articles/images/documents/State-of-Downtown. 2010.pdf&gt;</a:t>
                      </a:r>
                    </a:p>
                  </a:txBody>
                  <a:tcPr marL="45357" marR="4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Arial Narrow" pitchFamily="34" charset="0"/>
                        <a:ea typeface="Calibri"/>
                        <a:cs typeface="Arial" pitchFamily="34" charset="0"/>
                      </a:endParaRPr>
                    </a:p>
                  </a:txBody>
                  <a:tcPr marL="45357" marR="4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latin typeface="Arial Narrow" pitchFamily="34" charset="0"/>
                          <a:ea typeface="Calibri"/>
                          <a:cs typeface="Arial" pitchFamily="34" charset="0"/>
                        </a:rPr>
                        <a:t>Orlando Sentinel “Circus food drive collects nearly 1.5 tons of food” 18, Nov 2010 Orlando Sentinel</a:t>
                      </a:r>
                    </a:p>
                    <a:p>
                      <a:pPr marL="0" marR="0">
                        <a:spcBef>
                          <a:spcPts val="0"/>
                        </a:spcBef>
                        <a:spcAft>
                          <a:spcPts val="0"/>
                        </a:spcAft>
                      </a:pPr>
                      <a:r>
                        <a:rPr lang="en-US" sz="900" dirty="0">
                          <a:latin typeface="Arial Narrow" pitchFamily="34" charset="0"/>
                          <a:ea typeface="Calibri"/>
                          <a:cs typeface="Arial" pitchFamily="34" charset="0"/>
                        </a:rPr>
                        <a:t>&lt;</a:t>
                      </a:r>
                      <a:r>
                        <a:rPr lang="en-US" sz="900" u="none" strike="noStrike" dirty="0">
                          <a:solidFill>
                            <a:srgbClr val="0000FF"/>
                          </a:solidFill>
                          <a:latin typeface="Arial Narrow" pitchFamily="34" charset="0"/>
                          <a:ea typeface="Calibri"/>
                          <a:cs typeface="Arial" pitchFamily="34" charset="0"/>
                          <a:hlinkClick r:id="rId11"/>
                        </a:rPr>
                        <a:t>http://blogs.orlandosentinel.com/entertainment_stage_theat/?p=10408</a:t>
                      </a:r>
                      <a:endParaRPr lang="en-US" sz="900" dirty="0">
                        <a:latin typeface="Arial Narrow" pitchFamily="34" charset="0"/>
                        <a:ea typeface="Calibri"/>
                        <a:cs typeface="Arial" pitchFamily="34" charset="0"/>
                      </a:endParaRPr>
                    </a:p>
                  </a:txBody>
                  <a:tcPr marL="45357" marR="4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7628">
                <a:tc>
                  <a:txBody>
                    <a:bodyPr/>
                    <a:lstStyle/>
                    <a:p>
                      <a:pPr marL="0" marR="0">
                        <a:lnSpc>
                          <a:spcPct val="115000"/>
                        </a:lnSpc>
                        <a:spcBef>
                          <a:spcPts val="0"/>
                        </a:spcBef>
                        <a:spcAft>
                          <a:spcPts val="0"/>
                        </a:spcAft>
                      </a:pPr>
                      <a:r>
                        <a:rPr lang="en-US" sz="900" dirty="0">
                          <a:latin typeface="Arial Narrow" pitchFamily="34" charset="0"/>
                          <a:ea typeface="Calibri"/>
                          <a:cs typeface="Arial" pitchFamily="34" charset="0"/>
                        </a:rPr>
                        <a:t>FloridaBrazil.com, "Orlando Florida City Guide." 2010. FloridaBrazil.com.</a:t>
                      </a:r>
                    </a:p>
                    <a:p>
                      <a:pPr marL="0" marR="0">
                        <a:lnSpc>
                          <a:spcPct val="115000"/>
                        </a:lnSpc>
                        <a:spcBef>
                          <a:spcPts val="0"/>
                        </a:spcBef>
                        <a:spcAft>
                          <a:spcPts val="0"/>
                        </a:spcAft>
                      </a:pPr>
                      <a:r>
                        <a:rPr lang="en-US" sz="900" dirty="0">
                          <a:latin typeface="Arial Narrow" pitchFamily="34" charset="0"/>
                          <a:ea typeface="Calibri"/>
                          <a:cs typeface="Arial" pitchFamily="34" charset="0"/>
                        </a:rPr>
                        <a:t>&lt;http://www.floridabrasil.com/orlando-florida-vacation-travel-guide.html&gt;</a:t>
                      </a:r>
                    </a:p>
                  </a:txBody>
                  <a:tcPr marL="45357" marR="4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dirty="0">
                        <a:latin typeface="Arial Narrow" pitchFamily="34" charset="0"/>
                        <a:ea typeface="Calibri"/>
                        <a:cs typeface="Arial" pitchFamily="34" charset="0"/>
                      </a:endParaRPr>
                    </a:p>
                  </a:txBody>
                  <a:tcPr marL="45357" marR="4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dirty="0">
                        <a:latin typeface="Arial Narrow" pitchFamily="34" charset="0"/>
                        <a:ea typeface="Calibri"/>
                        <a:cs typeface="Arial" pitchFamily="34" charset="0"/>
                      </a:endParaRPr>
                    </a:p>
                  </a:txBody>
                  <a:tcPr marL="45357" marR="4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2209800" y="457200"/>
            <a:ext cx="4648200" cy="584775"/>
          </a:xfrm>
          <a:prstGeom prst="rect">
            <a:avLst/>
          </a:prstGeom>
          <a:noFill/>
        </p:spPr>
        <p:txBody>
          <a:bodyPr wrap="square" rtlCol="0">
            <a:spAutoFit/>
          </a:bodyPr>
          <a:lstStyle/>
          <a:p>
            <a:pPr algn="ctr"/>
            <a:r>
              <a:rPr lang="en-US" sz="3200" dirty="0" smtClean="0">
                <a:latin typeface="Arial" pitchFamily="34" charset="0"/>
                <a:cs typeface="Arial" pitchFamily="34" charset="0"/>
              </a:rPr>
              <a:t>Works Cited</a:t>
            </a:r>
            <a:endParaRPr lang="en-US" sz="3200" dirty="0">
              <a:latin typeface="Arial" pitchFamily="34" charset="0"/>
              <a:cs typeface="Arial" pitchFamily="34" charset="0"/>
            </a:endParaRPr>
          </a:p>
        </p:txBody>
      </p:sp>
    </p:spTree>
  </p:cSld>
  <p:clrMapOvr>
    <a:masterClrMapping/>
  </p:clrMapOvr>
  <p:transition spd="med" advClick="0" advTm="5000">
    <p:wipe/>
    <p:sndAc>
      <p:stSnd>
        <p:snd r:embed="rId2" name="arrow.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09800" y="1371600"/>
          <a:ext cx="4495800" cy="4364352"/>
        </p:xfrm>
        <a:graphic>
          <a:graphicData uri="http://schemas.openxmlformats.org/drawingml/2006/table">
            <a:tbl>
              <a:tblPr/>
              <a:tblGrid>
                <a:gridCol w="3962400"/>
                <a:gridCol w="533400"/>
              </a:tblGrid>
              <a:tr h="259502">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Title Page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latin typeface="Arial" pitchFamily="34" charset="0"/>
                          <a:ea typeface="Calibri"/>
                          <a:cs typeface="Arial"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502">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Introduction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latin typeface="Arial" pitchFamily="34" charset="0"/>
                          <a:ea typeface="Calibri"/>
                          <a:cs typeface="Arial"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502">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History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smtClean="0">
                          <a:latin typeface="Arial" pitchFamily="34" charset="0"/>
                          <a:ea typeface="Calibri"/>
                          <a:cs typeface="Arial" pitchFamily="34" charset="0"/>
                        </a:rPr>
                        <a:t>4-5</a:t>
                      </a:r>
                      <a:endParaRPr lang="en-US" sz="12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502">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     </a:t>
                      </a:r>
                      <a:r>
                        <a:rPr lang="en-US" sz="1200" dirty="0" smtClean="0">
                          <a:latin typeface="Arial" pitchFamily="34" charset="0"/>
                          <a:ea typeface="Calibri"/>
                          <a:cs typeface="Arial" pitchFamily="34" charset="0"/>
                        </a:rPr>
                        <a:t>SWOT </a:t>
                      </a:r>
                      <a:r>
                        <a:rPr lang="en-US" sz="1200" dirty="0">
                          <a:latin typeface="Arial" pitchFamily="34" charset="0"/>
                          <a:ea typeface="Calibri"/>
                          <a:cs typeface="Arial" pitchFamily="34" charset="0"/>
                        </a:rPr>
                        <a:t>Analysis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latin typeface="Arial" pitchFamily="34" charset="0"/>
                          <a:ea typeface="Calibri"/>
                          <a:cs typeface="Arial"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502">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     SWOT Defined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smtClean="0">
                          <a:latin typeface="Arial" pitchFamily="34" charset="0"/>
                          <a:ea typeface="Calibri"/>
                          <a:cs typeface="Arial" pitchFamily="34" charset="0"/>
                        </a:rPr>
                        <a:t>6-7</a:t>
                      </a:r>
                      <a:endParaRPr lang="en-US" sz="12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502">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     Advertisements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smtClean="0">
                          <a:latin typeface="Arial" pitchFamily="34" charset="0"/>
                          <a:ea typeface="Calibri"/>
                          <a:cs typeface="Arial" pitchFamily="34" charset="0"/>
                        </a:rPr>
                        <a:t>8-10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502">
                <a:tc>
                  <a:txBody>
                    <a:bodyPr/>
                    <a:lstStyle/>
                    <a:p>
                      <a:pPr marL="0" marR="0">
                        <a:lnSpc>
                          <a:spcPct val="115000"/>
                        </a:lnSpc>
                        <a:spcBef>
                          <a:spcPts val="0"/>
                        </a:spcBef>
                        <a:spcAft>
                          <a:spcPts val="0"/>
                        </a:spcAft>
                      </a:pPr>
                      <a:r>
                        <a:rPr lang="en-US" sz="1200" dirty="0" smtClean="0">
                          <a:latin typeface="Arial" pitchFamily="34" charset="0"/>
                          <a:ea typeface="Calibri"/>
                          <a:cs typeface="Arial" pitchFamily="34" charset="0"/>
                        </a:rPr>
                        <a:t>Future</a:t>
                      </a:r>
                      <a:r>
                        <a:rPr lang="en-US" sz="1200" baseline="0" dirty="0" smtClean="0">
                          <a:latin typeface="Arial" pitchFamily="34" charset="0"/>
                          <a:ea typeface="Calibri"/>
                          <a:cs typeface="Arial" pitchFamily="34" charset="0"/>
                        </a:rPr>
                        <a:t> of Amway Center</a:t>
                      </a:r>
                      <a:endParaRPr lang="en-US" sz="12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smtClean="0">
                          <a:latin typeface="Arial" pitchFamily="34" charset="0"/>
                          <a:ea typeface="Calibri"/>
                          <a:cs typeface="Arial" pitchFamily="34" charset="0"/>
                        </a:rPr>
                        <a:t>11</a:t>
                      </a:r>
                      <a:endParaRPr lang="en-US" sz="12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004">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Project Management: </a:t>
                      </a:r>
                      <a:r>
                        <a:rPr lang="en-US" sz="1200" dirty="0" smtClean="0">
                          <a:latin typeface="Arial" pitchFamily="34" charset="0"/>
                          <a:ea typeface="Calibri"/>
                          <a:cs typeface="Arial" pitchFamily="34" charset="0"/>
                        </a:rPr>
                        <a:t>Functional | Empowerment</a:t>
                      </a:r>
                      <a:endParaRPr lang="en-US" sz="12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smtClean="0">
                          <a:latin typeface="Arial" pitchFamily="34" charset="0"/>
                          <a:ea typeface="Calibri"/>
                          <a:cs typeface="Arial" pitchFamily="34" charset="0"/>
                        </a:rPr>
                        <a:t>12</a:t>
                      </a:r>
                      <a:endParaRPr lang="en-US" sz="12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822">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Project Management: Goals | Empowerment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smtClean="0">
                          <a:latin typeface="Arial" pitchFamily="34" charset="0"/>
                          <a:ea typeface="Calibri"/>
                          <a:cs typeface="Arial" pitchFamily="34" charset="0"/>
                        </a:rPr>
                        <a:t>13</a:t>
                      </a:r>
                      <a:endParaRPr lang="en-US" sz="12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502">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SMARTER Measured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smtClean="0">
                          <a:latin typeface="Arial" pitchFamily="34" charset="0"/>
                          <a:ea typeface="Calibri"/>
                          <a:cs typeface="Arial" pitchFamily="34" charset="0"/>
                        </a:rPr>
                        <a:t>14</a:t>
                      </a:r>
                      <a:endParaRPr lang="en-US" sz="12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004">
                <a:tc>
                  <a:txBody>
                    <a:bodyPr/>
                    <a:lstStyle/>
                    <a:p>
                      <a:pPr marL="0" marR="0">
                        <a:lnSpc>
                          <a:spcPct val="115000"/>
                        </a:lnSpc>
                        <a:spcBef>
                          <a:spcPts val="0"/>
                        </a:spcBef>
                        <a:spcAft>
                          <a:spcPts val="0"/>
                        </a:spcAft>
                      </a:pPr>
                      <a:r>
                        <a:rPr lang="en-US" sz="1200" dirty="0" smtClean="0">
                          <a:latin typeface="Arial" pitchFamily="34" charset="0"/>
                          <a:ea typeface="Calibri"/>
                          <a:cs typeface="Arial" pitchFamily="34" charset="0"/>
                        </a:rPr>
                        <a:t>GUANXI | Kaizen | Risk </a:t>
                      </a:r>
                      <a:r>
                        <a:rPr lang="en-US" sz="1200" dirty="0">
                          <a:latin typeface="Arial" pitchFamily="34" charset="0"/>
                          <a:ea typeface="Calibri"/>
                          <a:cs typeface="Arial" pitchFamily="34" charset="0"/>
                        </a:rPr>
                        <a:t>Adversity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smtClean="0">
                          <a:latin typeface="Arial" pitchFamily="34" charset="0"/>
                          <a:ea typeface="Calibri"/>
                          <a:cs typeface="Arial" pitchFamily="34" charset="0"/>
                        </a:rPr>
                        <a:t>15</a:t>
                      </a:r>
                      <a:endParaRPr lang="en-US" sz="12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502">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Conclusion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smtClean="0">
                          <a:latin typeface="Arial" pitchFamily="34" charset="0"/>
                          <a:ea typeface="Calibri"/>
                          <a:cs typeface="Arial" pitchFamily="34" charset="0"/>
                        </a:rPr>
                        <a:t>16</a:t>
                      </a:r>
                      <a:endParaRPr lang="en-US" sz="12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502">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Works Cited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smtClean="0">
                          <a:latin typeface="Arial" pitchFamily="34" charset="0"/>
                          <a:ea typeface="Calibri"/>
                          <a:cs typeface="Arial" pitchFamily="34" charset="0"/>
                        </a:rPr>
                        <a:t>17</a:t>
                      </a:r>
                      <a:endParaRPr lang="en-US" sz="12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502">
                <a:tc>
                  <a:txBody>
                    <a:bodyPr/>
                    <a:lstStyle/>
                    <a:p>
                      <a:pPr marL="0" marR="0">
                        <a:lnSpc>
                          <a:spcPct val="115000"/>
                        </a:lnSpc>
                        <a:spcBef>
                          <a:spcPts val="0"/>
                        </a:spcBef>
                        <a:spcAft>
                          <a:spcPts val="0"/>
                        </a:spcAft>
                      </a:pPr>
                      <a:endParaRPr lang="en-US" sz="1000" dirty="0">
                        <a:latin typeface="Arial Narrow"/>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2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1828800" y="533400"/>
            <a:ext cx="54864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Table of Contents</a:t>
            </a:r>
            <a:endParaRPr lang="en-US" sz="2800" dirty="0">
              <a:latin typeface="Arial" pitchFamily="34" charset="0"/>
              <a:cs typeface="Arial" pitchFamily="34" charset="0"/>
            </a:endParaRPr>
          </a:p>
        </p:txBody>
      </p:sp>
    </p:spTree>
  </p:cSld>
  <p:clrMapOvr>
    <a:masterClrMapping/>
  </p:clrMapOvr>
  <p:transition spd="med" advClick="0" advTm="5000">
    <p:wipe/>
    <p:sndAc>
      <p:stSnd>
        <p:snd r:embed="rId2" name="arrow.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638800"/>
          </a:xfrm>
        </p:spPr>
        <p:txBody>
          <a:bodyPr>
            <a:normAutofit/>
          </a:bodyPr>
          <a:lstStyle/>
          <a:p>
            <a:pPr algn="ctr"/>
            <a:r>
              <a:rPr lang="en-US" dirty="0" smtClean="0"/>
              <a:t>The new Amway Center is a “State of the Art” </a:t>
            </a:r>
            <a:r>
              <a:rPr lang="en-US" b="1" dirty="0" smtClean="0">
                <a:solidFill>
                  <a:srgbClr val="006600"/>
                </a:solidFill>
              </a:rPr>
              <a:t>Green</a:t>
            </a:r>
            <a:r>
              <a:rPr lang="en-US" dirty="0" smtClean="0"/>
              <a:t> facility. </a:t>
            </a:r>
          </a:p>
          <a:p>
            <a:pPr algn="ct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 new center opened its doors on October 1, 2010 replacing the old Amway Arena. </a:t>
            </a:r>
            <a:endParaRPr lang="en-US" dirty="0"/>
          </a:p>
        </p:txBody>
      </p:sp>
      <p:sp>
        <p:nvSpPr>
          <p:cNvPr id="3" name="Title 2"/>
          <p:cNvSpPr>
            <a:spLocks noGrp="1"/>
          </p:cNvSpPr>
          <p:nvPr>
            <p:ph type="title"/>
          </p:nvPr>
        </p:nvSpPr>
        <p:spPr/>
        <p:txBody>
          <a:bodyPr/>
          <a:lstStyle/>
          <a:p>
            <a:r>
              <a:rPr lang="en-US" dirty="0" smtClean="0">
                <a:solidFill>
                  <a:schemeClr val="accent2"/>
                </a:solidFill>
              </a:rPr>
              <a:t>Introduction</a:t>
            </a:r>
            <a:endParaRPr lang="en-US" dirty="0">
              <a:solidFill>
                <a:schemeClr val="accent2"/>
              </a:solidFill>
            </a:endParaRPr>
          </a:p>
        </p:txBody>
      </p:sp>
      <p:pic>
        <p:nvPicPr>
          <p:cNvPr id="4" name="Picture 3" descr="48477982[1].jpg"/>
          <p:cNvPicPr>
            <a:picLocks noChangeAspect="1"/>
          </p:cNvPicPr>
          <p:nvPr/>
        </p:nvPicPr>
        <p:blipFill>
          <a:blip r:embed="rId3" cstate="print"/>
          <a:stretch>
            <a:fillRect/>
          </a:stretch>
        </p:blipFill>
        <p:spPr>
          <a:xfrm>
            <a:off x="2743200" y="2286000"/>
            <a:ext cx="3600450" cy="2700338"/>
          </a:xfrm>
          <a:prstGeom prst="rect">
            <a:avLst/>
          </a:prstGeom>
        </p:spPr>
      </p:pic>
    </p:spTree>
  </p:cSld>
  <p:clrMapOvr>
    <a:masterClrMapping/>
  </p:clrMapOvr>
  <p:transition spd="med" advClick="0" advTm="5000">
    <p:wipe/>
    <p:sndAc>
      <p:stSnd>
        <p:snd r:embed="rId2" name="arrow.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525963"/>
          </a:xfrm>
        </p:spPr>
        <p:txBody>
          <a:bodyPr/>
          <a:lstStyle/>
          <a:p>
            <a:endParaRPr lang="en-US" dirty="0" smtClean="0"/>
          </a:p>
          <a:p>
            <a:endParaRPr lang="en-US" dirty="0" smtClean="0"/>
          </a:p>
          <a:p>
            <a:pPr>
              <a:buSzPct val="75000"/>
              <a:buFont typeface="Arial" pitchFamily="34" charset="0"/>
              <a:buChar char="•"/>
            </a:pPr>
            <a:r>
              <a:rPr lang="en-US" dirty="0" smtClean="0"/>
              <a:t>The history of the arena dates back to 1983. </a:t>
            </a:r>
          </a:p>
          <a:p>
            <a:pPr>
              <a:buSzPct val="75000"/>
              <a:buFont typeface="Arial" pitchFamily="34" charset="0"/>
              <a:buChar char="•"/>
            </a:pPr>
            <a:endParaRPr lang="en-US" dirty="0" smtClean="0"/>
          </a:p>
          <a:p>
            <a:pPr>
              <a:buSzPct val="75000"/>
              <a:buFont typeface="Arial" pitchFamily="34" charset="0"/>
              <a:buChar char="•"/>
            </a:pPr>
            <a:r>
              <a:rPr lang="en-US" dirty="0" smtClean="0"/>
              <a:t>The City of Orlando was seeking a downtown arena to hold concerts and large scale events. </a:t>
            </a:r>
          </a:p>
          <a:p>
            <a:pPr>
              <a:buSzPct val="75000"/>
              <a:buFont typeface="Arial" pitchFamily="34" charset="0"/>
              <a:buChar char="•"/>
            </a:pPr>
            <a:endParaRPr lang="en-US" dirty="0" smtClean="0"/>
          </a:p>
          <a:p>
            <a:pPr>
              <a:buSzPct val="75000"/>
              <a:buFont typeface="Arial" pitchFamily="34" charset="0"/>
              <a:buChar char="•"/>
            </a:pPr>
            <a:r>
              <a:rPr lang="en-US" dirty="0" smtClean="0"/>
              <a:t>Construction was completed in 1989 at a cost of $110 million dollars.</a:t>
            </a:r>
          </a:p>
          <a:p>
            <a:endParaRPr lang="en-US" dirty="0" smtClean="0"/>
          </a:p>
        </p:txBody>
      </p:sp>
      <p:sp>
        <p:nvSpPr>
          <p:cNvPr id="3" name="Title 2"/>
          <p:cNvSpPr>
            <a:spLocks noGrp="1"/>
          </p:cNvSpPr>
          <p:nvPr>
            <p:ph type="title"/>
          </p:nvPr>
        </p:nvSpPr>
        <p:spPr/>
        <p:txBody>
          <a:bodyPr/>
          <a:lstStyle/>
          <a:p>
            <a:pPr algn="ctr"/>
            <a:r>
              <a:rPr lang="en-US" dirty="0" smtClean="0">
                <a:solidFill>
                  <a:schemeClr val="accent3">
                    <a:lumMod val="50000"/>
                  </a:schemeClr>
                </a:solidFill>
              </a:rPr>
              <a:t>History</a:t>
            </a:r>
            <a:endParaRPr lang="en-US" dirty="0">
              <a:solidFill>
                <a:schemeClr val="accent3">
                  <a:lumMod val="50000"/>
                </a:schemeClr>
              </a:solidFill>
            </a:endParaRPr>
          </a:p>
        </p:txBody>
      </p:sp>
      <p:pic>
        <p:nvPicPr>
          <p:cNvPr id="5" name="Picture 4" descr="imagesCAEX61O5.jpg"/>
          <p:cNvPicPr>
            <a:picLocks noChangeAspect="1"/>
          </p:cNvPicPr>
          <p:nvPr/>
        </p:nvPicPr>
        <p:blipFill>
          <a:blip r:embed="rId3" cstate="print"/>
          <a:stretch>
            <a:fillRect/>
          </a:stretch>
        </p:blipFill>
        <p:spPr>
          <a:xfrm>
            <a:off x="3429000" y="1066800"/>
            <a:ext cx="2286000" cy="1714500"/>
          </a:xfrm>
          <a:prstGeom prst="rect">
            <a:avLst/>
          </a:prstGeom>
        </p:spPr>
      </p:pic>
    </p:spTree>
  </p:cSld>
  <p:clrMapOvr>
    <a:masterClrMapping/>
  </p:clrMapOvr>
  <p:transition spd="med" advClick="0" advTm="5000">
    <p:wipe/>
    <p:sndAc>
      <p:stSnd>
        <p:snd r:embed="rId2" name="arrow.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962400" y="0"/>
            <a:ext cx="5181600" cy="6858000"/>
          </a:xfrm>
        </p:spPr>
        <p:txBody>
          <a:bodyPr>
            <a:normAutofit/>
          </a:bodyPr>
          <a:lstStyle/>
          <a:p>
            <a:pPr>
              <a:buFont typeface="Arial" pitchFamily="34" charset="0"/>
              <a:buChar char="•"/>
            </a:pPr>
            <a:r>
              <a:rPr lang="en-US" dirty="0" smtClean="0"/>
              <a:t>The City of Orlando and Orange County agreed on building a new arena along with  contributions from the Orlando Magic.</a:t>
            </a:r>
          </a:p>
          <a:p>
            <a:endParaRPr lang="en-US" dirty="0" smtClean="0"/>
          </a:p>
          <a:p>
            <a:pPr>
              <a:buFont typeface="Arial" pitchFamily="34" charset="0"/>
              <a:buChar char="•"/>
            </a:pPr>
            <a:r>
              <a:rPr lang="en-US" dirty="0" smtClean="0"/>
              <a:t>A new arena would help the City of Orlando and the declining Parramore neighborhood.</a:t>
            </a:r>
          </a:p>
          <a:p>
            <a:endParaRPr lang="en-US" dirty="0" smtClean="0"/>
          </a:p>
          <a:p>
            <a:pPr>
              <a:buFont typeface="Arial" pitchFamily="34" charset="0"/>
              <a:buChar char="•"/>
            </a:pPr>
            <a:r>
              <a:rPr lang="en-US" dirty="0" smtClean="0"/>
              <a:t>The mayor of Orlando wanted to revitalize this historical district.</a:t>
            </a:r>
            <a:endParaRPr lang="en-US" dirty="0"/>
          </a:p>
        </p:txBody>
      </p:sp>
      <p:pic>
        <p:nvPicPr>
          <p:cNvPr id="3" name="Picture 2" descr="Picture1.jpg"/>
          <p:cNvPicPr>
            <a:picLocks noChangeAspect="1"/>
          </p:cNvPicPr>
          <p:nvPr/>
        </p:nvPicPr>
        <p:blipFill>
          <a:blip r:embed="rId3" cstate="print"/>
          <a:stretch>
            <a:fillRect/>
          </a:stretch>
        </p:blipFill>
        <p:spPr>
          <a:xfrm>
            <a:off x="0" y="0"/>
            <a:ext cx="4038599" cy="5715000"/>
          </a:xfrm>
          <a:prstGeom prst="rect">
            <a:avLst/>
          </a:prstGeom>
        </p:spPr>
      </p:pic>
    </p:spTree>
  </p:cSld>
  <p:clrMapOvr>
    <a:masterClrMapping/>
  </p:clrMapOvr>
  <p:transition spd="med" advClick="0" advTm="5000">
    <p:wipe/>
    <p:sndAc>
      <p:stSnd>
        <p:snd r:embed="rId2" name="arrow.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981200" y="1524000"/>
            <a:ext cx="2133600" cy="762000"/>
          </a:xfrm>
          <a:prstGeom prst="roundRect">
            <a:avLst/>
          </a:prstGeom>
          <a:scene3d>
            <a:camera prst="orthographicFront"/>
            <a:lightRig rig="threePt" dir="t"/>
          </a:scene3d>
          <a:sp3d>
            <a:bevelT prst="angle"/>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Arial" pitchFamily="34" charset="0"/>
                <a:cs typeface="Arial" pitchFamily="34" charset="0"/>
              </a:rPr>
              <a:t>Amway Center </a:t>
            </a:r>
            <a:br>
              <a:rPr lang="en-US" dirty="0" smtClean="0">
                <a:latin typeface="Arial" pitchFamily="34" charset="0"/>
                <a:cs typeface="Arial" pitchFamily="34" charset="0"/>
              </a:rPr>
            </a:br>
            <a:r>
              <a:rPr lang="en-US" dirty="0" smtClean="0">
                <a:latin typeface="Arial" pitchFamily="34" charset="0"/>
                <a:cs typeface="Arial" pitchFamily="34" charset="0"/>
              </a:rPr>
              <a:t>SWOT Analysis</a:t>
            </a:r>
            <a:endParaRPr lang="en-US" dirty="0">
              <a:latin typeface="Arial" pitchFamily="34" charset="0"/>
              <a:cs typeface="Arial" pitchFamily="34" charset="0"/>
            </a:endParaRPr>
          </a:p>
        </p:txBody>
      </p:sp>
      <p:sp>
        <p:nvSpPr>
          <p:cNvPr id="15" name="Rounded Rectangle 14"/>
          <p:cNvSpPr/>
          <p:nvPr/>
        </p:nvSpPr>
        <p:spPr>
          <a:xfrm>
            <a:off x="4876800" y="1524000"/>
            <a:ext cx="2133600" cy="762000"/>
          </a:xfrm>
          <a:prstGeom prst="roundRect">
            <a:avLst/>
          </a:prstGeom>
          <a:scene3d>
            <a:camera prst="orthographicFront"/>
            <a:lightRig rig="threePt" dir="t"/>
          </a:scene3d>
          <a:sp3d>
            <a:bevelT prst="angle"/>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Arial" pitchFamily="34" charset="0"/>
                <a:cs typeface="Arial" pitchFamily="34" charset="0"/>
              </a:rPr>
              <a:t>Benefits Outweigh</a:t>
            </a:r>
            <a:br>
              <a:rPr lang="en-US" dirty="0" smtClean="0">
                <a:latin typeface="Arial" pitchFamily="34" charset="0"/>
                <a:cs typeface="Arial" pitchFamily="34" charset="0"/>
              </a:rPr>
            </a:br>
            <a:r>
              <a:rPr lang="en-US" sz="1200" dirty="0" smtClean="0">
                <a:latin typeface="Arial" pitchFamily="34" charset="0"/>
                <a:cs typeface="Arial" pitchFamily="34" charset="0"/>
              </a:rPr>
              <a:t>Burdens</a:t>
            </a:r>
            <a:endParaRPr lang="en-US" sz="1200" dirty="0">
              <a:latin typeface="Arial" pitchFamily="34" charset="0"/>
              <a:cs typeface="Arial" pitchFamily="34" charset="0"/>
            </a:endParaRPr>
          </a:p>
        </p:txBody>
      </p:sp>
      <p:sp>
        <p:nvSpPr>
          <p:cNvPr id="16" name="Rounded Rectangle 15"/>
          <p:cNvSpPr/>
          <p:nvPr/>
        </p:nvSpPr>
        <p:spPr>
          <a:xfrm>
            <a:off x="1981200" y="2362200"/>
            <a:ext cx="2133600" cy="762000"/>
          </a:xfrm>
          <a:prstGeom prst="roundRect">
            <a:avLst/>
          </a:prstGeom>
          <a:scene3d>
            <a:camera prst="orthographicFront"/>
            <a:lightRig rig="threePt" dir="t"/>
          </a:scene3d>
          <a:sp3d>
            <a:bevelT prst="angl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Strengths</a:t>
            </a:r>
            <a:br>
              <a:rPr lang="en-US" dirty="0" smtClean="0">
                <a:solidFill>
                  <a:schemeClr val="tx1"/>
                </a:solidFill>
                <a:latin typeface="Arial" pitchFamily="34" charset="0"/>
                <a:cs typeface="Arial" pitchFamily="34" charset="0"/>
              </a:rPr>
            </a:br>
            <a:r>
              <a:rPr lang="en-US" sz="1200" dirty="0" smtClean="0">
                <a:solidFill>
                  <a:schemeClr val="tx1"/>
                </a:solidFill>
                <a:latin typeface="Arial" pitchFamily="34" charset="0"/>
                <a:cs typeface="Arial" pitchFamily="34" charset="0"/>
              </a:rPr>
              <a:t>Design  |  </a:t>
            </a:r>
            <a:r>
              <a:rPr lang="en-US" sz="1200" dirty="0" smtClean="0">
                <a:solidFill>
                  <a:schemeClr val="tx1"/>
                </a:solidFill>
                <a:latin typeface="Arial" pitchFamily="34" charset="0"/>
                <a:cs typeface="Arial" pitchFamily="34" charset="0"/>
                <a:sym typeface="Wingdings" pitchFamily="2" charset="2"/>
              </a:rPr>
              <a:t>Focus</a:t>
            </a:r>
            <a:endParaRPr lang="en-US" sz="1200" dirty="0">
              <a:solidFill>
                <a:schemeClr val="tx1"/>
              </a:solidFill>
              <a:latin typeface="Arial" pitchFamily="34" charset="0"/>
              <a:cs typeface="Arial" pitchFamily="34" charset="0"/>
            </a:endParaRPr>
          </a:p>
        </p:txBody>
      </p:sp>
      <p:sp>
        <p:nvSpPr>
          <p:cNvPr id="17" name="Rounded Rectangle 16"/>
          <p:cNvSpPr/>
          <p:nvPr/>
        </p:nvSpPr>
        <p:spPr>
          <a:xfrm>
            <a:off x="1981200" y="3200400"/>
            <a:ext cx="2133600" cy="762000"/>
          </a:xfrm>
          <a:prstGeom prst="round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Opportunities</a:t>
            </a:r>
            <a:br>
              <a:rPr lang="en-US" dirty="0" smtClean="0">
                <a:solidFill>
                  <a:schemeClr val="tx1"/>
                </a:solidFill>
                <a:latin typeface="Arial" pitchFamily="34" charset="0"/>
                <a:cs typeface="Arial" pitchFamily="34" charset="0"/>
              </a:rPr>
            </a:br>
            <a:r>
              <a:rPr lang="en-US" sz="1200" dirty="0" smtClean="0">
                <a:solidFill>
                  <a:schemeClr val="tx1"/>
                </a:solidFill>
                <a:latin typeface="Arial" pitchFamily="34" charset="0"/>
                <a:cs typeface="Arial" pitchFamily="34" charset="0"/>
              </a:rPr>
              <a:t>Capacity  |  </a:t>
            </a:r>
            <a:r>
              <a:rPr lang="en-US" sz="1200" dirty="0" smtClean="0">
                <a:solidFill>
                  <a:schemeClr val="tx1"/>
                </a:solidFill>
                <a:latin typeface="Arial" pitchFamily="34" charset="0"/>
                <a:cs typeface="Arial" pitchFamily="34" charset="0"/>
                <a:sym typeface="Wingdings" pitchFamily="2" charset="2"/>
              </a:rPr>
              <a:t>Services</a:t>
            </a:r>
            <a:endParaRPr lang="en-US" sz="1200" dirty="0">
              <a:solidFill>
                <a:schemeClr val="tx1"/>
              </a:solidFill>
              <a:latin typeface="Arial" pitchFamily="34" charset="0"/>
              <a:cs typeface="Arial" pitchFamily="34" charset="0"/>
            </a:endParaRPr>
          </a:p>
        </p:txBody>
      </p:sp>
      <p:sp>
        <p:nvSpPr>
          <p:cNvPr id="18" name="Rounded Rectangle 17"/>
          <p:cNvSpPr/>
          <p:nvPr/>
        </p:nvSpPr>
        <p:spPr>
          <a:xfrm>
            <a:off x="4876800" y="2362200"/>
            <a:ext cx="2133600" cy="762000"/>
          </a:xfrm>
          <a:prstGeom prst="round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Weaknesses</a:t>
            </a:r>
            <a:r>
              <a:rPr lang="en-US" dirty="0" smtClean="0">
                <a:solidFill>
                  <a:schemeClr val="tx1"/>
                </a:solidFill>
              </a:rPr>
              <a:t/>
            </a:r>
            <a:br>
              <a:rPr lang="en-US" dirty="0" smtClean="0">
                <a:solidFill>
                  <a:schemeClr val="tx1"/>
                </a:solidFill>
              </a:rPr>
            </a:br>
            <a:r>
              <a:rPr lang="en-US" sz="1200" dirty="0" smtClean="0">
                <a:solidFill>
                  <a:schemeClr val="tx1"/>
                </a:solidFill>
                <a:latin typeface="Arial" pitchFamily="34" charset="0"/>
                <a:cs typeface="Arial" pitchFamily="34" charset="0"/>
              </a:rPr>
              <a:t>Location  |  </a:t>
            </a:r>
            <a:r>
              <a:rPr lang="en-US" sz="1200" dirty="0" smtClean="0">
                <a:solidFill>
                  <a:schemeClr val="tx1"/>
                </a:solidFill>
                <a:sym typeface="Wingdings" pitchFamily="2" charset="2"/>
              </a:rPr>
              <a:t>Debt</a:t>
            </a:r>
            <a:endParaRPr lang="en-US" sz="1200" dirty="0">
              <a:solidFill>
                <a:schemeClr val="tx1"/>
              </a:solidFill>
            </a:endParaRPr>
          </a:p>
        </p:txBody>
      </p:sp>
      <p:sp>
        <p:nvSpPr>
          <p:cNvPr id="19" name="Rounded Rectangle 18"/>
          <p:cNvSpPr/>
          <p:nvPr/>
        </p:nvSpPr>
        <p:spPr>
          <a:xfrm>
            <a:off x="4876800" y="3200400"/>
            <a:ext cx="2133600" cy="762000"/>
          </a:xfrm>
          <a:prstGeom prst="roundRect">
            <a:avLst/>
          </a:prstGeom>
          <a:scene3d>
            <a:camera prst="orthographicFront"/>
            <a:lightRig rig="threePt" dir="t"/>
          </a:scene3d>
          <a:sp3d>
            <a:bevelT prst="angle"/>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Threats</a:t>
            </a:r>
            <a:r>
              <a:rPr lang="en-US" dirty="0" smtClean="0">
                <a:solidFill>
                  <a:schemeClr val="tx1"/>
                </a:solidFill>
              </a:rPr>
              <a:t/>
            </a:r>
            <a:br>
              <a:rPr lang="en-US" dirty="0" smtClean="0">
                <a:solidFill>
                  <a:schemeClr val="tx1"/>
                </a:solidFill>
              </a:rPr>
            </a:br>
            <a:r>
              <a:rPr lang="en-US" sz="1200" dirty="0" smtClean="0">
                <a:solidFill>
                  <a:schemeClr val="tx1"/>
                </a:solidFill>
                <a:latin typeface="Arial" pitchFamily="34" charset="0"/>
                <a:cs typeface="Arial" pitchFamily="34" charset="0"/>
              </a:rPr>
              <a:t>Fluctuations  |  </a:t>
            </a:r>
            <a:r>
              <a:rPr lang="en-US" sz="1200" dirty="0" smtClean="0">
                <a:solidFill>
                  <a:schemeClr val="tx1"/>
                </a:solidFill>
                <a:latin typeface="Arial" pitchFamily="34" charset="0"/>
                <a:cs typeface="Arial" pitchFamily="34" charset="0"/>
                <a:sym typeface="Wingdings" pitchFamily="2" charset="2"/>
              </a:rPr>
              <a:t>competition</a:t>
            </a:r>
            <a:endParaRPr lang="en-US" sz="1200" dirty="0">
              <a:solidFill>
                <a:schemeClr val="tx1"/>
              </a:solidFill>
              <a:latin typeface="Arial" pitchFamily="34" charset="0"/>
              <a:cs typeface="Arial" pitchFamily="34" charset="0"/>
            </a:endParaRPr>
          </a:p>
        </p:txBody>
      </p:sp>
      <p:sp>
        <p:nvSpPr>
          <p:cNvPr id="21" name="Right Arrow 20"/>
          <p:cNvSpPr/>
          <p:nvPr/>
        </p:nvSpPr>
        <p:spPr>
          <a:xfrm>
            <a:off x="4114800" y="1752600"/>
            <a:ext cx="762000" cy="3048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16" idx="3"/>
            <a:endCxn id="19" idx="1"/>
          </p:cNvCxnSpPr>
          <p:nvPr/>
        </p:nvCxnSpPr>
        <p:spPr>
          <a:xfrm>
            <a:off x="4114800" y="2743200"/>
            <a:ext cx="762000"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3"/>
            <a:endCxn id="18" idx="1"/>
          </p:cNvCxnSpPr>
          <p:nvPr/>
        </p:nvCxnSpPr>
        <p:spPr>
          <a:xfrm flipV="1">
            <a:off x="4114800" y="2743200"/>
            <a:ext cx="762000"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5000">
    <p:wipe/>
    <p:sndAc>
      <p:stSnd>
        <p:snd r:embed="rId2" name="arrow.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90600" y="1219200"/>
          <a:ext cx="7239000" cy="4709804"/>
        </p:xfrm>
        <a:graphic>
          <a:graphicData uri="http://schemas.openxmlformats.org/drawingml/2006/table">
            <a:tbl>
              <a:tblPr/>
              <a:tblGrid>
                <a:gridCol w="3733800"/>
                <a:gridCol w="3505200"/>
              </a:tblGrid>
              <a:tr h="403993">
                <a:tc gridSpan="2">
                  <a:txBody>
                    <a:bodyPr/>
                    <a:lstStyle/>
                    <a:p>
                      <a:pPr marL="0" marR="0" algn="ctr">
                        <a:lnSpc>
                          <a:spcPct val="115000"/>
                        </a:lnSpc>
                        <a:spcBef>
                          <a:spcPts val="0"/>
                        </a:spcBef>
                        <a:spcAft>
                          <a:spcPts val="1000"/>
                        </a:spcAft>
                      </a:pPr>
                      <a:r>
                        <a:rPr lang="en-US" sz="2800" dirty="0">
                          <a:latin typeface="Arial Narrow" pitchFamily="34" charset="0"/>
                          <a:ea typeface="Times New Roman"/>
                          <a:cs typeface="Times New Roman"/>
                        </a:rPr>
                        <a:t>Strengths</a:t>
                      </a:r>
                      <a:endParaRPr lang="en-US" sz="2800" dirty="0">
                        <a:latin typeface="Arial Narrow" pitchFamily="34" charset="0"/>
                        <a:ea typeface="Calibri"/>
                        <a:cs typeface="Times New Roman"/>
                      </a:endParaRPr>
                    </a:p>
                  </a:txBody>
                  <a:tcPr marL="52617" marR="5261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n-US" dirty="0"/>
                    </a:p>
                  </a:txBody>
                  <a:tcPr marL="70156" marR="70156" marT="35078" marB="35078">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16140">
                <a:tc>
                  <a:txBody>
                    <a:bodyPr/>
                    <a:lstStyle/>
                    <a:p>
                      <a:pPr marL="0" marR="0" algn="ctr">
                        <a:lnSpc>
                          <a:spcPct val="115000"/>
                        </a:lnSpc>
                        <a:spcBef>
                          <a:spcPts val="0"/>
                        </a:spcBef>
                        <a:spcAft>
                          <a:spcPts val="0"/>
                        </a:spcAft>
                      </a:pPr>
                      <a:r>
                        <a:rPr lang="en-US" sz="1200" dirty="0">
                          <a:latin typeface="Arial Narrow" pitchFamily="34" charset="0"/>
                          <a:ea typeface="Times New Roman"/>
                          <a:cs typeface="Times New Roman"/>
                        </a:rPr>
                        <a:t>Environmentally friendly design</a:t>
                      </a:r>
                      <a:endParaRPr lang="en-US" sz="1200" dirty="0">
                        <a:latin typeface="Arial Narrow" pitchFamily="34" charset="0"/>
                        <a:ea typeface="Calibri"/>
                        <a:cs typeface="Times New Roman"/>
                      </a:endParaRPr>
                    </a:p>
                  </a:txBody>
                  <a:tcPr marL="52617" marR="52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a:latin typeface="Arial Narrow" pitchFamily="34" charset="0"/>
                          <a:ea typeface="Times New Roman"/>
                          <a:cs typeface="Times New Roman"/>
                        </a:rPr>
                        <a:t>Multipurpose</a:t>
                      </a:r>
                      <a:endParaRPr lang="en-US" sz="1200">
                        <a:latin typeface="Arial Narrow" pitchFamily="34" charset="0"/>
                        <a:ea typeface="Calibri"/>
                        <a:cs typeface="Times New Roman"/>
                      </a:endParaRPr>
                    </a:p>
                  </a:txBody>
                  <a:tcPr marL="52617" marR="52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16140">
                <a:tc>
                  <a:txBody>
                    <a:bodyPr/>
                    <a:lstStyle/>
                    <a:p>
                      <a:pPr marL="0" marR="0" algn="ctr">
                        <a:lnSpc>
                          <a:spcPct val="115000"/>
                        </a:lnSpc>
                        <a:spcBef>
                          <a:spcPts val="0"/>
                        </a:spcBef>
                        <a:spcAft>
                          <a:spcPts val="0"/>
                        </a:spcAft>
                      </a:pPr>
                      <a:r>
                        <a:rPr lang="en-US" sz="1200" dirty="0">
                          <a:latin typeface="Arial Narrow" pitchFamily="34" charset="0"/>
                          <a:ea typeface="Times New Roman"/>
                          <a:cs typeface="Times New Roman"/>
                        </a:rPr>
                        <a:t>LEED Silver certified</a:t>
                      </a:r>
                      <a:endParaRPr lang="en-US" sz="1200" dirty="0">
                        <a:latin typeface="Arial Narrow" pitchFamily="34" charset="0"/>
                        <a:ea typeface="Calibri"/>
                        <a:cs typeface="Times New Roman"/>
                      </a:endParaRPr>
                    </a:p>
                  </a:txBody>
                  <a:tcPr marL="52617" marR="52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dirty="0">
                          <a:latin typeface="Arial Narrow" pitchFamily="34" charset="0"/>
                          <a:ea typeface="Times New Roman"/>
                          <a:cs typeface="Times New Roman"/>
                        </a:rPr>
                        <a:t>Community focused</a:t>
                      </a:r>
                      <a:endParaRPr lang="en-US" sz="1200" dirty="0">
                        <a:latin typeface="Arial Narrow" pitchFamily="34" charset="0"/>
                        <a:ea typeface="Calibri"/>
                        <a:cs typeface="Times New Roman"/>
                      </a:endParaRPr>
                    </a:p>
                  </a:txBody>
                  <a:tcPr marL="52617" marR="52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16140">
                <a:tc gridSpan="2">
                  <a:txBody>
                    <a:bodyPr/>
                    <a:lstStyle/>
                    <a:p>
                      <a:pPr marL="0" marR="0" algn="ctr">
                        <a:lnSpc>
                          <a:spcPct val="115000"/>
                        </a:lnSpc>
                        <a:spcBef>
                          <a:spcPts val="0"/>
                        </a:spcBef>
                        <a:spcAft>
                          <a:spcPts val="0"/>
                        </a:spcAft>
                      </a:pPr>
                      <a:r>
                        <a:rPr lang="en-US" sz="1200" dirty="0">
                          <a:latin typeface="Arial Narrow" pitchFamily="34" charset="0"/>
                          <a:ea typeface="Times New Roman"/>
                          <a:cs typeface="Times New Roman"/>
                        </a:rPr>
                        <a:t>High tech</a:t>
                      </a:r>
                      <a:endParaRPr lang="en-US" sz="1200" dirty="0">
                        <a:latin typeface="Arial Narrow" pitchFamily="34" charset="0"/>
                        <a:ea typeface="Calibri"/>
                        <a:cs typeface="Times New Roman"/>
                      </a:endParaRPr>
                    </a:p>
                  </a:txBody>
                  <a:tcPr marL="52617" marR="52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r>
              <a:tr h="430419">
                <a:tc gridSpan="2">
                  <a:txBody>
                    <a:bodyPr/>
                    <a:lstStyle/>
                    <a:p>
                      <a:pPr marL="0" marR="0" algn="ctr">
                        <a:lnSpc>
                          <a:spcPct val="115000"/>
                        </a:lnSpc>
                        <a:spcBef>
                          <a:spcPts val="0"/>
                        </a:spcBef>
                        <a:spcAft>
                          <a:spcPts val="0"/>
                        </a:spcAft>
                      </a:pPr>
                      <a:r>
                        <a:rPr lang="en-US" sz="2800" dirty="0">
                          <a:latin typeface="Arial Narrow" pitchFamily="34" charset="0"/>
                          <a:ea typeface="Times New Roman"/>
                          <a:cs typeface="Times New Roman"/>
                        </a:rPr>
                        <a:t>Weaknesses</a:t>
                      </a:r>
                      <a:endParaRPr lang="en-US" sz="2800" dirty="0">
                        <a:latin typeface="Arial Narrow" pitchFamily="34" charset="0"/>
                        <a:ea typeface="Calibri"/>
                        <a:cs typeface="Times New Roman"/>
                      </a:endParaRPr>
                    </a:p>
                  </a:txBody>
                  <a:tcPr marL="52617" marR="5261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n-US" dirty="0"/>
                    </a:p>
                  </a:txBody>
                  <a:tcPr marL="70156" marR="70156" marT="35078" marB="35078">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r h="216140">
                <a:tc>
                  <a:txBody>
                    <a:bodyPr/>
                    <a:lstStyle/>
                    <a:p>
                      <a:pPr marL="0" marR="0" algn="ctr">
                        <a:lnSpc>
                          <a:spcPct val="115000"/>
                        </a:lnSpc>
                        <a:spcBef>
                          <a:spcPts val="0"/>
                        </a:spcBef>
                        <a:spcAft>
                          <a:spcPts val="0"/>
                        </a:spcAft>
                      </a:pPr>
                      <a:r>
                        <a:rPr lang="en-US" sz="1200" dirty="0">
                          <a:latin typeface="Arial Narrow" pitchFamily="34" charset="0"/>
                          <a:ea typeface="Times New Roman"/>
                          <a:cs typeface="Times New Roman"/>
                        </a:rPr>
                        <a:t>Unreliably supported</a:t>
                      </a:r>
                      <a:endParaRPr lang="en-US" sz="1200" dirty="0">
                        <a:latin typeface="Arial Narrow" pitchFamily="34" charset="0"/>
                        <a:ea typeface="Calibri"/>
                        <a:cs typeface="Times New Roman"/>
                      </a:endParaRPr>
                    </a:p>
                  </a:txBody>
                  <a:tcPr marL="52617" marR="52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a:latin typeface="Arial Narrow" pitchFamily="34" charset="0"/>
                          <a:ea typeface="Times New Roman"/>
                          <a:cs typeface="Times New Roman"/>
                        </a:rPr>
                        <a:t>Debt ridden</a:t>
                      </a:r>
                      <a:endParaRPr lang="en-US" sz="1200">
                        <a:latin typeface="Arial Narrow" pitchFamily="34" charset="0"/>
                        <a:ea typeface="Calibri"/>
                        <a:cs typeface="Times New Roman"/>
                      </a:endParaRPr>
                    </a:p>
                  </a:txBody>
                  <a:tcPr marL="52617" marR="52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16140">
                <a:tc>
                  <a:txBody>
                    <a:bodyPr/>
                    <a:lstStyle/>
                    <a:p>
                      <a:pPr marL="0" marR="0" algn="ctr">
                        <a:lnSpc>
                          <a:spcPct val="115000"/>
                        </a:lnSpc>
                        <a:spcBef>
                          <a:spcPts val="0"/>
                        </a:spcBef>
                        <a:spcAft>
                          <a:spcPts val="0"/>
                        </a:spcAft>
                      </a:pPr>
                      <a:r>
                        <a:rPr lang="en-US" sz="1200" dirty="0">
                          <a:latin typeface="Arial Narrow" pitchFamily="34" charset="0"/>
                          <a:ea typeface="Times New Roman"/>
                          <a:cs typeface="Times New Roman"/>
                        </a:rPr>
                        <a:t>Compromised by location</a:t>
                      </a:r>
                      <a:endParaRPr lang="en-US" sz="1200" dirty="0">
                        <a:latin typeface="Arial Narrow" pitchFamily="34" charset="0"/>
                        <a:ea typeface="Calibri"/>
                        <a:cs typeface="Times New Roman"/>
                      </a:endParaRPr>
                    </a:p>
                  </a:txBody>
                  <a:tcPr marL="52617" marR="52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dirty="0">
                          <a:latin typeface="Arial Narrow" pitchFamily="34" charset="0"/>
                          <a:ea typeface="Times New Roman"/>
                          <a:cs typeface="Times New Roman"/>
                        </a:rPr>
                        <a:t>Struggling to compete</a:t>
                      </a:r>
                      <a:endParaRPr lang="en-US" sz="1200" dirty="0">
                        <a:latin typeface="Arial Narrow" pitchFamily="34" charset="0"/>
                        <a:ea typeface="Calibri"/>
                        <a:cs typeface="Times New Roman"/>
                      </a:endParaRPr>
                    </a:p>
                  </a:txBody>
                  <a:tcPr marL="52617" marR="52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16140">
                <a:tc gridSpan="2">
                  <a:txBody>
                    <a:bodyPr/>
                    <a:lstStyle/>
                    <a:p>
                      <a:pPr marL="0" marR="0" algn="ctr">
                        <a:lnSpc>
                          <a:spcPct val="115000"/>
                        </a:lnSpc>
                        <a:spcBef>
                          <a:spcPts val="0"/>
                        </a:spcBef>
                        <a:spcAft>
                          <a:spcPts val="0"/>
                        </a:spcAft>
                      </a:pPr>
                      <a:r>
                        <a:rPr lang="en-US" sz="1200" dirty="0">
                          <a:latin typeface="Arial Narrow" pitchFamily="34" charset="0"/>
                          <a:ea typeface="Times New Roman"/>
                          <a:cs typeface="Times New Roman"/>
                        </a:rPr>
                        <a:t>Very easily congested</a:t>
                      </a:r>
                      <a:endParaRPr lang="en-US" sz="1200" dirty="0">
                        <a:latin typeface="Arial Narrow" pitchFamily="34" charset="0"/>
                        <a:ea typeface="Calibri"/>
                        <a:cs typeface="Times New Roman"/>
                      </a:endParaRPr>
                    </a:p>
                  </a:txBody>
                  <a:tcPr marL="52617" marR="52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r>
              <a:tr h="555380">
                <a:tc gridSpan="2">
                  <a:txBody>
                    <a:bodyPr/>
                    <a:lstStyle/>
                    <a:p>
                      <a:pPr marL="0" marR="0" algn="ctr">
                        <a:lnSpc>
                          <a:spcPct val="115000"/>
                        </a:lnSpc>
                        <a:spcBef>
                          <a:spcPts val="0"/>
                        </a:spcBef>
                        <a:spcAft>
                          <a:spcPts val="0"/>
                        </a:spcAft>
                      </a:pPr>
                      <a:r>
                        <a:rPr lang="en-US" sz="2800" dirty="0">
                          <a:latin typeface="Arial Narrow" pitchFamily="34" charset="0"/>
                          <a:ea typeface="Times New Roman"/>
                          <a:cs typeface="Times New Roman"/>
                        </a:rPr>
                        <a:t>Opportunities</a:t>
                      </a:r>
                      <a:endParaRPr lang="en-US" sz="2800" dirty="0">
                        <a:latin typeface="Arial Narrow" pitchFamily="34" charset="0"/>
                        <a:ea typeface="Calibri"/>
                        <a:cs typeface="Times New Roman"/>
                      </a:endParaRPr>
                    </a:p>
                  </a:txBody>
                  <a:tcPr marL="52617" marR="5261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n-US" dirty="0"/>
                    </a:p>
                  </a:txBody>
                  <a:tcPr marL="70156" marR="70156" marT="35078" marB="35078">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214324">
                <a:tc>
                  <a:txBody>
                    <a:bodyPr/>
                    <a:lstStyle/>
                    <a:p>
                      <a:pPr marL="0" marR="0" algn="ctr">
                        <a:lnSpc>
                          <a:spcPct val="115000"/>
                        </a:lnSpc>
                        <a:spcBef>
                          <a:spcPts val="0"/>
                        </a:spcBef>
                        <a:spcAft>
                          <a:spcPts val="0"/>
                        </a:spcAft>
                      </a:pPr>
                      <a:r>
                        <a:rPr lang="en-US" sz="1200" dirty="0">
                          <a:latin typeface="Arial Narrow" pitchFamily="34" charset="0"/>
                          <a:ea typeface="Times New Roman"/>
                          <a:cs typeface="Times New Roman"/>
                        </a:rPr>
                        <a:t>Outreach focused</a:t>
                      </a:r>
                      <a:endParaRPr lang="en-US" sz="1200" dirty="0">
                        <a:latin typeface="Arial Narrow" pitchFamily="34" charset="0"/>
                        <a:ea typeface="Calibri"/>
                        <a:cs typeface="Times New Roman"/>
                      </a:endParaRPr>
                    </a:p>
                  </a:txBody>
                  <a:tcPr marL="52617" marR="52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a:latin typeface="Arial Narrow" pitchFamily="34" charset="0"/>
                          <a:ea typeface="Times New Roman"/>
                          <a:cs typeface="Times New Roman"/>
                        </a:rPr>
                        <a:t>Capital growth capable</a:t>
                      </a:r>
                      <a:endParaRPr lang="en-US" sz="1200">
                        <a:latin typeface="Arial Narrow" pitchFamily="34" charset="0"/>
                        <a:ea typeface="Calibri"/>
                        <a:cs typeface="Times New Roman"/>
                      </a:endParaRPr>
                    </a:p>
                  </a:txBody>
                  <a:tcPr marL="52617" marR="52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28600">
                <a:tc>
                  <a:txBody>
                    <a:bodyPr/>
                    <a:lstStyle/>
                    <a:p>
                      <a:pPr marL="0" marR="0" algn="ctr">
                        <a:lnSpc>
                          <a:spcPct val="115000"/>
                        </a:lnSpc>
                        <a:spcBef>
                          <a:spcPts val="0"/>
                        </a:spcBef>
                        <a:spcAft>
                          <a:spcPts val="0"/>
                        </a:spcAft>
                      </a:pPr>
                      <a:r>
                        <a:rPr lang="en-US" sz="1200" dirty="0">
                          <a:latin typeface="Arial Narrow" pitchFamily="34" charset="0"/>
                          <a:ea typeface="Times New Roman"/>
                          <a:cs typeface="Times New Roman"/>
                        </a:rPr>
                        <a:t>Large capacity capable</a:t>
                      </a:r>
                      <a:endParaRPr lang="en-US" sz="1200" dirty="0">
                        <a:latin typeface="Arial Narrow" pitchFamily="34" charset="0"/>
                        <a:ea typeface="Calibri"/>
                        <a:cs typeface="Times New Roman"/>
                      </a:endParaRPr>
                    </a:p>
                  </a:txBody>
                  <a:tcPr marL="52617" marR="52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a:latin typeface="Arial Narrow" pitchFamily="34" charset="0"/>
                          <a:ea typeface="Times New Roman"/>
                          <a:cs typeface="Times New Roman"/>
                        </a:rPr>
                        <a:t>Consumer attractive</a:t>
                      </a:r>
                      <a:endParaRPr lang="en-US" sz="1200">
                        <a:latin typeface="Arial Narrow" pitchFamily="34" charset="0"/>
                        <a:ea typeface="Calibri"/>
                        <a:cs typeface="Times New Roman"/>
                      </a:endParaRPr>
                    </a:p>
                  </a:txBody>
                  <a:tcPr marL="52617" marR="52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28600">
                <a:tc gridSpan="2">
                  <a:txBody>
                    <a:bodyPr/>
                    <a:lstStyle/>
                    <a:p>
                      <a:pPr marL="0" marR="0" algn="ctr">
                        <a:lnSpc>
                          <a:spcPct val="115000"/>
                        </a:lnSpc>
                        <a:spcBef>
                          <a:spcPts val="0"/>
                        </a:spcBef>
                        <a:spcAft>
                          <a:spcPts val="0"/>
                        </a:spcAft>
                      </a:pPr>
                      <a:r>
                        <a:rPr lang="en-US" sz="1200" dirty="0">
                          <a:latin typeface="Arial Narrow" pitchFamily="34" charset="0"/>
                          <a:ea typeface="Times New Roman"/>
                          <a:cs typeface="Times New Roman"/>
                        </a:rPr>
                        <a:t>Robust in products and services development</a:t>
                      </a:r>
                      <a:endParaRPr lang="en-US" sz="1200" dirty="0">
                        <a:latin typeface="Arial Narrow" pitchFamily="34" charset="0"/>
                        <a:ea typeface="Calibri"/>
                        <a:cs typeface="Times New Roman"/>
                      </a:endParaRPr>
                    </a:p>
                  </a:txBody>
                  <a:tcPr marL="52617" marR="52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r>
              <a:tr h="555380">
                <a:tc gridSpan="2">
                  <a:txBody>
                    <a:bodyPr/>
                    <a:lstStyle/>
                    <a:p>
                      <a:pPr marL="0" marR="0" algn="ctr">
                        <a:lnSpc>
                          <a:spcPct val="115000"/>
                        </a:lnSpc>
                        <a:spcBef>
                          <a:spcPts val="0"/>
                        </a:spcBef>
                        <a:spcAft>
                          <a:spcPts val="0"/>
                        </a:spcAft>
                      </a:pPr>
                      <a:r>
                        <a:rPr lang="en-US" sz="2800" dirty="0">
                          <a:latin typeface="Arial Narrow" pitchFamily="34" charset="0"/>
                          <a:ea typeface="Times New Roman"/>
                          <a:cs typeface="Times New Roman"/>
                        </a:rPr>
                        <a:t>Threats</a:t>
                      </a:r>
                      <a:endParaRPr lang="en-US" sz="2800" dirty="0">
                        <a:latin typeface="Arial Narrow" pitchFamily="34" charset="0"/>
                        <a:ea typeface="Calibri"/>
                        <a:cs typeface="Times New Roman"/>
                      </a:endParaRPr>
                    </a:p>
                  </a:txBody>
                  <a:tcPr marL="52617" marR="5261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hMerge="1">
                  <a:txBody>
                    <a:bodyPr/>
                    <a:lstStyle/>
                    <a:p>
                      <a:endParaRPr lang="en-US" dirty="0"/>
                    </a:p>
                  </a:txBody>
                  <a:tcPr marL="70156" marR="70156" marT="35078" marB="35078">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r>
              <a:tr h="206620">
                <a:tc>
                  <a:txBody>
                    <a:bodyPr/>
                    <a:lstStyle/>
                    <a:p>
                      <a:pPr marL="0" marR="0" algn="ctr">
                        <a:lnSpc>
                          <a:spcPct val="115000"/>
                        </a:lnSpc>
                        <a:spcBef>
                          <a:spcPts val="0"/>
                        </a:spcBef>
                        <a:spcAft>
                          <a:spcPts val="0"/>
                        </a:spcAft>
                      </a:pPr>
                      <a:r>
                        <a:rPr lang="en-US" sz="1200" dirty="0">
                          <a:latin typeface="Arial Narrow" pitchFamily="34" charset="0"/>
                          <a:ea typeface="Times New Roman"/>
                          <a:cs typeface="Times New Roman"/>
                        </a:rPr>
                        <a:t>Sensitive to team availability</a:t>
                      </a:r>
                      <a:endParaRPr lang="en-US" sz="1200" dirty="0">
                        <a:latin typeface="Arial Narrow" pitchFamily="34" charset="0"/>
                        <a:ea typeface="Calibri"/>
                        <a:cs typeface="Times New Roman"/>
                      </a:endParaRPr>
                    </a:p>
                  </a:txBody>
                  <a:tcPr marL="52617" marR="52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a:latin typeface="Arial Narrow" pitchFamily="34" charset="0"/>
                          <a:ea typeface="Times New Roman"/>
                          <a:cs typeface="Times New Roman"/>
                        </a:rPr>
                        <a:t>Susceptible to vendor competition</a:t>
                      </a:r>
                      <a:endParaRPr lang="en-US" sz="1200">
                        <a:latin typeface="Arial Narrow" pitchFamily="34" charset="0"/>
                        <a:ea typeface="Calibri"/>
                        <a:cs typeface="Times New Roman"/>
                      </a:endParaRPr>
                    </a:p>
                  </a:txBody>
                  <a:tcPr marL="52617" marR="52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28600">
                <a:tc>
                  <a:txBody>
                    <a:bodyPr/>
                    <a:lstStyle/>
                    <a:p>
                      <a:pPr marL="0" marR="0" algn="ctr">
                        <a:lnSpc>
                          <a:spcPct val="115000"/>
                        </a:lnSpc>
                        <a:spcBef>
                          <a:spcPts val="0"/>
                        </a:spcBef>
                        <a:spcAft>
                          <a:spcPts val="0"/>
                        </a:spcAft>
                      </a:pPr>
                      <a:r>
                        <a:rPr lang="en-US" sz="1200" dirty="0">
                          <a:latin typeface="Arial Narrow" pitchFamily="34" charset="0"/>
                          <a:ea typeface="Times New Roman"/>
                          <a:cs typeface="Times New Roman"/>
                        </a:rPr>
                        <a:t>Vulnerable to economy fluctuations</a:t>
                      </a:r>
                      <a:endParaRPr lang="en-US" sz="1200" dirty="0">
                        <a:latin typeface="Arial Narrow" pitchFamily="34" charset="0"/>
                        <a:ea typeface="Calibri"/>
                        <a:cs typeface="Times New Roman"/>
                      </a:endParaRPr>
                    </a:p>
                  </a:txBody>
                  <a:tcPr marL="52617" marR="52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dirty="0">
                          <a:latin typeface="Arial Narrow" pitchFamily="34" charset="0"/>
                          <a:ea typeface="Times New Roman"/>
                          <a:cs typeface="Times New Roman"/>
                        </a:rPr>
                        <a:t>Challenged by scalpers</a:t>
                      </a:r>
                      <a:endParaRPr lang="en-US" sz="1200" dirty="0">
                        <a:latin typeface="Arial Narrow" pitchFamily="34" charset="0"/>
                        <a:ea typeface="Calibri"/>
                        <a:cs typeface="Times New Roman"/>
                      </a:endParaRPr>
                    </a:p>
                  </a:txBody>
                  <a:tcPr marL="52617" marR="52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53285">
                <a:tc gridSpan="2">
                  <a:txBody>
                    <a:bodyPr/>
                    <a:lstStyle/>
                    <a:p>
                      <a:pPr marL="0" marR="0" algn="ctr">
                        <a:lnSpc>
                          <a:spcPct val="115000"/>
                        </a:lnSpc>
                        <a:spcBef>
                          <a:spcPts val="0"/>
                        </a:spcBef>
                        <a:spcAft>
                          <a:spcPts val="0"/>
                        </a:spcAft>
                      </a:pPr>
                      <a:r>
                        <a:rPr lang="en-US" sz="1200" dirty="0">
                          <a:latin typeface="Arial Narrow" pitchFamily="34" charset="0"/>
                          <a:ea typeface="Times New Roman"/>
                          <a:cs typeface="Times New Roman"/>
                        </a:rPr>
                        <a:t>Dependent on weather patterns</a:t>
                      </a:r>
                      <a:endParaRPr lang="en-US" sz="1200" dirty="0">
                        <a:latin typeface="Arial Narrow" pitchFamily="34" charset="0"/>
                        <a:ea typeface="Calibri"/>
                        <a:cs typeface="Times New Roman"/>
                      </a:endParaRPr>
                    </a:p>
                  </a:txBody>
                  <a:tcPr marL="52617" marR="52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r>
            </a:tbl>
          </a:graphicData>
        </a:graphic>
      </p:graphicFrame>
      <p:sp>
        <p:nvSpPr>
          <p:cNvPr id="5" name="TextBox 4"/>
          <p:cNvSpPr txBox="1"/>
          <p:nvPr/>
        </p:nvSpPr>
        <p:spPr>
          <a:xfrm>
            <a:off x="1600200" y="304800"/>
            <a:ext cx="6324600" cy="769441"/>
          </a:xfrm>
          <a:prstGeom prst="rect">
            <a:avLst/>
          </a:prstGeom>
          <a:noFill/>
        </p:spPr>
        <p:txBody>
          <a:bodyPr wrap="square" rtlCol="0">
            <a:spAutoFit/>
          </a:bodyPr>
          <a:lstStyle/>
          <a:p>
            <a:r>
              <a:rPr lang="en-US" sz="4400" i="1" dirty="0" smtClean="0"/>
              <a:t>S</a:t>
            </a:r>
            <a:r>
              <a:rPr lang="en-US" dirty="0" smtClean="0"/>
              <a:t>trengths </a:t>
            </a:r>
            <a:r>
              <a:rPr lang="en-US" sz="4400" i="1" dirty="0" smtClean="0"/>
              <a:t>W</a:t>
            </a:r>
            <a:r>
              <a:rPr lang="en-US" dirty="0" smtClean="0"/>
              <a:t>eaknesses </a:t>
            </a:r>
            <a:r>
              <a:rPr lang="en-US" sz="4400" i="1" dirty="0" smtClean="0"/>
              <a:t>O</a:t>
            </a:r>
            <a:r>
              <a:rPr lang="en-US" dirty="0" smtClean="0"/>
              <a:t>pportunities </a:t>
            </a:r>
            <a:r>
              <a:rPr lang="en-US" sz="4400" i="1" dirty="0" smtClean="0"/>
              <a:t>T</a:t>
            </a:r>
            <a:r>
              <a:rPr lang="en-US" dirty="0" smtClean="0"/>
              <a:t>hreats</a:t>
            </a:r>
            <a:endParaRPr lang="en-US" dirty="0"/>
          </a:p>
        </p:txBody>
      </p:sp>
    </p:spTree>
  </p:cSld>
  <p:clrMapOvr>
    <a:masterClrMapping/>
  </p:clrMapOvr>
  <p:transition spd="med" advClick="0" advTm="5000">
    <p:wipe/>
    <p:sndAc>
      <p:stSnd>
        <p:snd r:embed="rId2" name="arrow.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5850"/>
            <a:ext cx="8229600" cy="1143000"/>
          </a:xfrm>
          <a:ln w="15875">
            <a:solidFill>
              <a:schemeClr val="accent1"/>
            </a:solidFill>
            <a:bevel/>
          </a:ln>
        </p:spPr>
        <p:txBody>
          <a:bodyPr>
            <a:normAutofit fontScale="90000"/>
          </a:bodyPr>
          <a:lstStyle/>
          <a:p>
            <a:r>
              <a:rPr lang="en-US" sz="2200" i="1" dirty="0" smtClean="0">
                <a:latin typeface="Poor Richard" pitchFamily="18" charset="0"/>
              </a:rPr>
              <a:t>The Amway Center  is a </a:t>
            </a:r>
            <a:r>
              <a:rPr lang="en-US" sz="2200" b="1" i="1" u="sng" dirty="0" smtClean="0">
                <a:latin typeface="Poor Richard" pitchFamily="18" charset="0"/>
              </a:rPr>
              <a:t>premier</a:t>
            </a:r>
            <a:r>
              <a:rPr lang="en-US" sz="2200" i="1" dirty="0" smtClean="0">
                <a:latin typeface="Poor Richard" pitchFamily="18" charset="0"/>
              </a:rPr>
              <a:t> sports , events and entertainment venue in Orlando, Florida  and  the home of the Orlando Magic  of the NBA and the </a:t>
            </a:r>
            <a:br>
              <a:rPr lang="en-US" sz="2200" i="1" dirty="0" smtClean="0">
                <a:latin typeface="Poor Richard" pitchFamily="18" charset="0"/>
              </a:rPr>
            </a:br>
            <a:r>
              <a:rPr lang="en-US" sz="2200" i="1" dirty="0" smtClean="0">
                <a:latin typeface="Poor Richard" pitchFamily="18" charset="0"/>
              </a:rPr>
              <a:t>Orlando Predators of the AFL.</a:t>
            </a:r>
            <a:endParaRPr lang="en-US" sz="2200" dirty="0"/>
          </a:p>
        </p:txBody>
      </p:sp>
      <p:sp>
        <p:nvSpPr>
          <p:cNvPr id="3" name="Content Placeholder 2"/>
          <p:cNvSpPr>
            <a:spLocks noGrp="1"/>
          </p:cNvSpPr>
          <p:nvPr>
            <p:ph idx="1"/>
          </p:nvPr>
        </p:nvSpPr>
        <p:spPr>
          <a:xfrm>
            <a:off x="4572000" y="2343150"/>
            <a:ext cx="4064000" cy="4400550"/>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r>
              <a:rPr lang="en-US" sz="1800" dirty="0" smtClean="0">
                <a:solidFill>
                  <a:schemeClr val="tx2">
                    <a:lumMod val="75000"/>
                  </a:schemeClr>
                </a:solidFill>
                <a:latin typeface="Century Gothic" pitchFamily="34" charset="0"/>
              </a:rPr>
              <a:t> 2 NBA large locker rooms; 6 star performer dressing rooms; green rooms for staging and hospitality; additional auxiliary locker rooms, including an official’s locker room.   </a:t>
            </a:r>
          </a:p>
          <a:p>
            <a:pPr lvl="0"/>
            <a:r>
              <a:rPr lang="en-US" sz="1800" dirty="0" smtClean="0">
                <a:solidFill>
                  <a:schemeClr val="accent2">
                    <a:lumMod val="75000"/>
                  </a:schemeClr>
                </a:solidFill>
                <a:latin typeface="Century Gothic" pitchFamily="34" charset="0"/>
              </a:rPr>
              <a:t>Full basketball practice court that can also be used for events seating up to 500 people. </a:t>
            </a:r>
            <a:r>
              <a:rPr lang="en-US" sz="1800" dirty="0" smtClean="0">
                <a:latin typeface="Century Gothic" pitchFamily="34" charset="0"/>
              </a:rPr>
              <a:t>   </a:t>
            </a:r>
          </a:p>
          <a:p>
            <a:pPr lvl="0"/>
            <a:r>
              <a:rPr lang="en-US" sz="1800" dirty="0" smtClean="0">
                <a:solidFill>
                  <a:schemeClr val="tx2">
                    <a:lumMod val="75000"/>
                  </a:schemeClr>
                </a:solidFill>
                <a:latin typeface="Century Gothic" pitchFamily="34" charset="0"/>
              </a:rPr>
              <a:t>Media interview room and working media facilities on Event Level.</a:t>
            </a:r>
            <a:r>
              <a:rPr lang="en-US" sz="1800" dirty="0" smtClean="0">
                <a:latin typeface="Century Gothic" pitchFamily="34" charset="0"/>
              </a:rPr>
              <a:t>    </a:t>
            </a:r>
          </a:p>
          <a:p>
            <a:pPr lvl="0"/>
            <a:r>
              <a:rPr lang="en-US" sz="1800" dirty="0" smtClean="0">
                <a:solidFill>
                  <a:schemeClr val="accent2">
                    <a:lumMod val="75000"/>
                  </a:schemeClr>
                </a:solidFill>
                <a:latin typeface="Century Gothic" pitchFamily="34" charset="0"/>
              </a:rPr>
              <a:t>Large LED video board on I-4 exterior façade for event advertising.    </a:t>
            </a:r>
            <a:r>
              <a:rPr lang="en-US" sz="1800" dirty="0" smtClean="0">
                <a:latin typeface="Century Gothic" pitchFamily="34" charset="0"/>
              </a:rPr>
              <a:t> </a:t>
            </a:r>
          </a:p>
          <a:p>
            <a:pPr lvl="0"/>
            <a:r>
              <a:rPr lang="en-US" sz="1800" dirty="0" smtClean="0">
                <a:solidFill>
                  <a:schemeClr val="tx2">
                    <a:lumMod val="75000"/>
                  </a:schemeClr>
                </a:solidFill>
                <a:latin typeface="Century Gothic" pitchFamily="34" charset="0"/>
              </a:rPr>
              <a:t>31,000 sf arena floor for exhibition/trade show space, banquets and meetings. </a:t>
            </a:r>
            <a:r>
              <a:rPr lang="en-US" sz="1800" dirty="0" smtClean="0">
                <a:latin typeface="Century Gothic" pitchFamily="34" charset="0"/>
              </a:rPr>
              <a:t>     </a:t>
            </a:r>
          </a:p>
          <a:p>
            <a:pPr lvl="0"/>
            <a:r>
              <a:rPr lang="en-US" sz="1800" dirty="0" smtClean="0">
                <a:solidFill>
                  <a:schemeClr val="accent2">
                    <a:lumMod val="75000"/>
                  </a:schemeClr>
                </a:solidFill>
                <a:latin typeface="Century Gothic" pitchFamily="34" charset="0"/>
              </a:rPr>
              <a:t>5 banquet rooms and a conference room on the Club Level.  </a:t>
            </a:r>
            <a:r>
              <a:rPr lang="en-US" sz="1800" dirty="0" smtClean="0">
                <a:latin typeface="Century Gothic" pitchFamily="34" charset="0"/>
              </a:rPr>
              <a:t>     </a:t>
            </a:r>
          </a:p>
          <a:p>
            <a:r>
              <a:rPr lang="en-US" sz="1800" dirty="0" smtClean="0">
                <a:solidFill>
                  <a:schemeClr val="tx2">
                    <a:lumMod val="75000"/>
                  </a:schemeClr>
                </a:solidFill>
                <a:latin typeface="Century Gothic" pitchFamily="34" charset="0"/>
              </a:rPr>
              <a:t>6 loading docks.</a:t>
            </a:r>
            <a:endParaRPr kumimoji="0" lang="en-US" sz="1800" b="0" i="0" u="none" strike="noStrike" cap="none" normalizeH="0" baseline="0" dirty="0" smtClean="0">
              <a:ln>
                <a:noFill/>
              </a:ln>
              <a:solidFill>
                <a:schemeClr val="tx2">
                  <a:lumMod val="75000"/>
                </a:schemeClr>
              </a:solidFill>
              <a:effectLst/>
              <a:latin typeface="Century Gothic" pitchFamily="34" charset="0"/>
              <a:cs typeface="Arial" pitchFamily="34" charset="0"/>
            </a:endParaRPr>
          </a:p>
          <a:p>
            <a:endParaRPr lang="en-US" dirty="0"/>
          </a:p>
        </p:txBody>
      </p:sp>
      <p:pic>
        <p:nvPicPr>
          <p:cNvPr id="4" name="Picture 4"/>
          <p:cNvPicPr>
            <a:picLocks noChangeAspect="1" noChangeArrowheads="1"/>
          </p:cNvPicPr>
          <p:nvPr/>
        </p:nvPicPr>
        <p:blipFill>
          <a:blip r:embed="rId3" cstate="print"/>
          <a:srcRect/>
          <a:stretch>
            <a:fillRect/>
          </a:stretch>
        </p:blipFill>
        <p:spPr bwMode="auto">
          <a:xfrm>
            <a:off x="1950720" y="114301"/>
            <a:ext cx="4978400" cy="971550"/>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609600" y="2457450"/>
            <a:ext cx="3657600" cy="742950"/>
          </a:xfrm>
          <a:prstGeom prst="rect">
            <a:avLst/>
          </a:prstGeom>
          <a:noFill/>
          <a:ln w="9525">
            <a:noFill/>
            <a:miter lim="800000"/>
            <a:headEnd/>
            <a:tailEnd/>
          </a:ln>
        </p:spPr>
      </p:pic>
      <p:pic>
        <p:nvPicPr>
          <p:cNvPr id="6" name="Picture 5"/>
          <p:cNvPicPr/>
          <p:nvPr/>
        </p:nvPicPr>
        <p:blipFill>
          <a:blip r:embed="rId5" cstate="print"/>
          <a:srcRect/>
          <a:stretch>
            <a:fillRect/>
          </a:stretch>
        </p:blipFill>
        <p:spPr bwMode="auto">
          <a:xfrm>
            <a:off x="609600" y="5829300"/>
            <a:ext cx="3454400" cy="685800"/>
          </a:xfrm>
          <a:prstGeom prst="rect">
            <a:avLst/>
          </a:prstGeom>
          <a:noFill/>
          <a:ln w="9525">
            <a:noFill/>
            <a:miter lim="800000"/>
            <a:headEnd/>
            <a:tailEnd/>
          </a:ln>
        </p:spPr>
      </p:pic>
      <p:sp>
        <p:nvSpPr>
          <p:cNvPr id="7" name="Rectangle 6"/>
          <p:cNvSpPr/>
          <p:nvPr/>
        </p:nvSpPr>
        <p:spPr>
          <a:xfrm>
            <a:off x="508000" y="3257550"/>
            <a:ext cx="3251200" cy="2616101"/>
          </a:xfrm>
          <a:prstGeom prst="rect">
            <a:avLst/>
          </a:prstGeom>
        </p:spPr>
        <p:txBody>
          <a:bodyPr wrap="square">
            <a:spAutoFit/>
          </a:bodyPr>
          <a:lstStyle/>
          <a:p>
            <a:r>
              <a:rPr lang="en-US" dirty="0" smtClean="0">
                <a:solidFill>
                  <a:schemeClr val="tx2">
                    <a:lumMod val="75000"/>
                  </a:schemeClr>
                </a:solidFill>
                <a:latin typeface="Tahoma" pitchFamily="34" charset="0"/>
                <a:ea typeface="Tahoma" pitchFamily="34" charset="0"/>
                <a:cs typeface="Tahoma" pitchFamily="34" charset="0"/>
              </a:rPr>
              <a:t>The Amway Center is dedicated to bringing the best entertainment (sporting, events, and concerts) to the Orlando Area.   They now provide the “Ultimate </a:t>
            </a:r>
            <a:r>
              <a:rPr lang="en-US" sz="2000" dirty="0" smtClean="0">
                <a:solidFill>
                  <a:schemeClr val="tx2">
                    <a:lumMod val="75000"/>
                  </a:schemeClr>
                </a:solidFill>
                <a:latin typeface="Tahoma" pitchFamily="34" charset="0"/>
                <a:ea typeface="Tahoma" pitchFamily="34" charset="0"/>
                <a:cs typeface="Tahoma" pitchFamily="34" charset="0"/>
              </a:rPr>
              <a:t>Venue</a:t>
            </a:r>
            <a:r>
              <a:rPr lang="en-US" dirty="0" smtClean="0">
                <a:solidFill>
                  <a:schemeClr val="tx2">
                    <a:lumMod val="75000"/>
                  </a:schemeClr>
                </a:solidFill>
                <a:latin typeface="Tahoma" pitchFamily="34" charset="0"/>
                <a:ea typeface="Tahoma" pitchFamily="34" charset="0"/>
                <a:cs typeface="Tahoma" pitchFamily="34" charset="0"/>
              </a:rPr>
              <a:t> for Every Performer”  and boast :</a:t>
            </a:r>
          </a:p>
          <a:p>
            <a:endParaRPr lang="en-US" dirty="0">
              <a:solidFill>
                <a:schemeClr val="tx2">
                  <a:lumMod val="75000"/>
                </a:schemeClr>
              </a:solidFill>
            </a:endParaRPr>
          </a:p>
        </p:txBody>
      </p:sp>
      <p:cxnSp>
        <p:nvCxnSpPr>
          <p:cNvPr id="9" name="Elbow Connector 8"/>
          <p:cNvCxnSpPr/>
          <p:nvPr/>
        </p:nvCxnSpPr>
        <p:spPr>
          <a:xfrm flipV="1">
            <a:off x="2032000" y="4171950"/>
            <a:ext cx="2438400" cy="1314450"/>
          </a:xfrm>
          <a:prstGeom prst="bentConnector3">
            <a:avLst>
              <a:gd name="adj1" fmla="val 82540"/>
            </a:avLst>
          </a:prstGeom>
          <a:ln w="28575">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5000">
    <p:wipe/>
    <p:sndAc>
      <p:stSnd>
        <p:snd r:embed="rId2" name="arrow.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4267200" y="304800"/>
            <a:ext cx="4648200" cy="1569660"/>
          </a:xfrm>
          <a:prstGeom prst="rect">
            <a:avLst/>
          </a:prstGeom>
          <a:noFill/>
        </p:spPr>
        <p:txBody>
          <a:bodyPr wrap="square" rtlCol="0">
            <a:spAutoFit/>
          </a:bodyPr>
          <a:lstStyle/>
          <a:p>
            <a:pPr algn="r"/>
            <a:r>
              <a:rPr lang="en-US" sz="3200" dirty="0" smtClean="0">
                <a:solidFill>
                  <a:schemeClr val="bg1"/>
                </a:solidFill>
              </a:rPr>
              <a:t>This is unlike </a:t>
            </a:r>
            <a:r>
              <a:rPr lang="en-US" sz="3200" u="sng" dirty="0" smtClean="0">
                <a:solidFill>
                  <a:schemeClr val="bg1"/>
                </a:solidFill>
              </a:rPr>
              <a:t>ANYTHING</a:t>
            </a:r>
            <a:r>
              <a:rPr lang="en-US" sz="3200" dirty="0" smtClean="0">
                <a:solidFill>
                  <a:schemeClr val="bg1"/>
                </a:solidFill>
              </a:rPr>
              <a:t> Orlando has ever seen! Come see for yourself!</a:t>
            </a:r>
            <a:endParaRPr lang="en-US" sz="3200" dirty="0">
              <a:solidFill>
                <a:schemeClr val="bg1"/>
              </a:solidFill>
            </a:endParaRPr>
          </a:p>
        </p:txBody>
      </p:sp>
    </p:spTree>
  </p:cSld>
  <p:clrMapOvr>
    <a:masterClrMapping/>
  </p:clrMapOvr>
  <p:transition spd="med" advClick="0" advTm="5000">
    <p:wipe/>
    <p:sndAc>
      <p:stSnd>
        <p:snd r:embed="rId2" name="arrow.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353</TotalTime>
  <Words>1630</Words>
  <Application>Microsoft Office PowerPoint</Application>
  <PresentationFormat>On-screen Show (4:3)</PresentationFormat>
  <Paragraphs>223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Amway Center Orlando Florida</vt:lpstr>
      <vt:lpstr>Slide 2</vt:lpstr>
      <vt:lpstr>Introduction</vt:lpstr>
      <vt:lpstr>History</vt:lpstr>
      <vt:lpstr>Slide 5</vt:lpstr>
      <vt:lpstr>Slide 6</vt:lpstr>
      <vt:lpstr>Slide 7</vt:lpstr>
      <vt:lpstr>The Amway Center  is a premier sports , events and entertainment venue in Orlando, Florida  and  the home of the Orlando Magic  of the NBA and the  Orlando Predators of the AFL.</vt:lpstr>
      <vt:lpstr>Slide 9</vt:lpstr>
      <vt:lpstr>The Amway Center was designed to reflect the character of the community, meet the goals of the users and build on the legacy of sports and entertainment in Orlando.  So what are people saying?</vt:lpstr>
      <vt:lpstr>Future Amway Center Events/Plans</vt:lpstr>
      <vt:lpstr>Slide 12</vt:lpstr>
      <vt:lpstr>Slide 13</vt:lpstr>
      <vt:lpstr>Slide 14</vt:lpstr>
      <vt:lpstr>GUANXI  The Deal – Who Pays for What and How?</vt:lpstr>
      <vt:lpstr>Conclusion</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Amway Center Orlando Florida</dc:title>
  <dc:creator>Marie</dc:creator>
  <cp:lastModifiedBy>Sally</cp:lastModifiedBy>
  <cp:revision>74</cp:revision>
  <dcterms:created xsi:type="dcterms:W3CDTF">2010-11-13T03:55:52Z</dcterms:created>
  <dcterms:modified xsi:type="dcterms:W3CDTF">2010-12-08T19:42:38Z</dcterms:modified>
</cp:coreProperties>
</file>